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01" r:id="rId1"/>
  </p:sldMasterIdLst>
  <p:notesMasterIdLst>
    <p:notesMasterId r:id="rId50"/>
  </p:notesMasterIdLst>
  <p:handoutMasterIdLst>
    <p:handoutMasterId r:id="rId51"/>
  </p:handoutMasterIdLst>
  <p:sldIdLst>
    <p:sldId id="319" r:id="rId2"/>
    <p:sldId id="320" r:id="rId3"/>
    <p:sldId id="321" r:id="rId4"/>
    <p:sldId id="322" r:id="rId5"/>
    <p:sldId id="323" r:id="rId6"/>
    <p:sldId id="324" r:id="rId7"/>
    <p:sldId id="325" r:id="rId8"/>
    <p:sldId id="326" r:id="rId9"/>
    <p:sldId id="327" r:id="rId10"/>
    <p:sldId id="328" r:id="rId11"/>
    <p:sldId id="329" r:id="rId12"/>
    <p:sldId id="330" r:id="rId13"/>
    <p:sldId id="331" r:id="rId14"/>
    <p:sldId id="332" r:id="rId15"/>
    <p:sldId id="333" r:id="rId16"/>
    <p:sldId id="334" r:id="rId17"/>
    <p:sldId id="335" r:id="rId18"/>
    <p:sldId id="336" r:id="rId19"/>
    <p:sldId id="337" r:id="rId20"/>
    <p:sldId id="338" r:id="rId21"/>
    <p:sldId id="339" r:id="rId22"/>
    <p:sldId id="341" r:id="rId23"/>
    <p:sldId id="342" r:id="rId24"/>
    <p:sldId id="343" r:id="rId25"/>
    <p:sldId id="344" r:id="rId26"/>
    <p:sldId id="345" r:id="rId27"/>
    <p:sldId id="346" r:id="rId28"/>
    <p:sldId id="347" r:id="rId29"/>
    <p:sldId id="348" r:id="rId30"/>
    <p:sldId id="349" r:id="rId31"/>
    <p:sldId id="350" r:id="rId32"/>
    <p:sldId id="351" r:id="rId33"/>
    <p:sldId id="352" r:id="rId34"/>
    <p:sldId id="353" r:id="rId35"/>
    <p:sldId id="354" r:id="rId36"/>
    <p:sldId id="355" r:id="rId37"/>
    <p:sldId id="356" r:id="rId38"/>
    <p:sldId id="357" r:id="rId39"/>
    <p:sldId id="358" r:id="rId40"/>
    <p:sldId id="359" r:id="rId41"/>
    <p:sldId id="360" r:id="rId42"/>
    <p:sldId id="362" r:id="rId43"/>
    <p:sldId id="363" r:id="rId44"/>
    <p:sldId id="364" r:id="rId45"/>
    <p:sldId id="365" r:id="rId46"/>
    <p:sldId id="366" r:id="rId47"/>
    <p:sldId id="367" r:id="rId48"/>
    <p:sldId id="368" r:id="rId4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288F"/>
    <a:srgbClr val="245192"/>
    <a:srgbClr val="0C4BA8"/>
    <a:srgbClr val="CADE60"/>
    <a:srgbClr val="F5CD39"/>
    <a:srgbClr val="7EC4F2"/>
    <a:srgbClr val="27AB60"/>
    <a:srgbClr val="005E9E"/>
    <a:srgbClr val="192C88"/>
    <a:srgbClr val="0089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1" autoAdjust="0"/>
    <p:restoredTop sz="93225" autoAdjust="0"/>
  </p:normalViewPr>
  <p:slideViewPr>
    <p:cSldViewPr>
      <p:cViewPr varScale="1">
        <p:scale>
          <a:sx n="82" d="100"/>
          <a:sy n="82" d="100"/>
        </p:scale>
        <p:origin x="109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3101" y="5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0"/>
                <a:cs typeface="ＭＳ Ｐゴシック" charset="0"/>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E4E9B005-666D-41F2-9A84-3122CC59B4F1}" type="datetimeFigureOut">
              <a:rPr lang="en-US" altLang="en-US"/>
              <a:pPr>
                <a:defRPr/>
              </a:pPr>
              <a:t>11/26/2017</a:t>
            </a:fld>
            <a:endParaRPr lang="en-US" alt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0"/>
                <a:cs typeface="ＭＳ Ｐゴシック" charset="0"/>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5AFF4FE-759C-43DF-8E6D-CBD3D1EB07D9}" type="slidenum">
              <a:rPr lang="en-US" altLang="en-US"/>
              <a:pPr/>
              <a:t>‹#›</a:t>
            </a:fld>
            <a:endParaRPr lang="en-US" altLang="en-US" dirty="0"/>
          </a:p>
        </p:txBody>
      </p:sp>
    </p:spTree>
    <p:extLst>
      <p:ext uri="{BB962C8B-B14F-4D97-AF65-F5344CB8AC3E}">
        <p14:creationId xmlns:p14="http://schemas.microsoft.com/office/powerpoint/2010/main" val="2702288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128"/>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4F039EE-F51B-42B9-8CA8-6C4D3435052A}" type="datetimeFigureOut">
              <a:rPr lang="en-US" altLang="en-US"/>
              <a:pPr>
                <a:defRPr/>
              </a:pPr>
              <a:t>11/26/2017</a:t>
            </a:fld>
            <a:endParaRPr lang="en-US" alt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128"/>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9143B143-C6FC-456E-8FE1-F9CFF830DE78}" type="slidenum">
              <a:rPr lang="en-US" altLang="en-US"/>
              <a:pPr/>
              <a:t>‹#›</a:t>
            </a:fld>
            <a:endParaRPr lang="en-US" altLang="en-US" dirty="0"/>
          </a:p>
        </p:txBody>
      </p:sp>
    </p:spTree>
    <p:extLst>
      <p:ext uri="{BB962C8B-B14F-4D97-AF65-F5344CB8AC3E}">
        <p14:creationId xmlns:p14="http://schemas.microsoft.com/office/powerpoint/2010/main" val="29848738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6E1F3836-BD6C-4B56-AAA7-36927B219275}" type="slidenum">
              <a:rPr lang="en-US" sz="1200"/>
              <a:pPr/>
              <a:t>1</a:t>
            </a:fld>
            <a:endParaRPr lang="en-US" sz="1200"/>
          </a:p>
        </p:txBody>
      </p:sp>
    </p:spTree>
    <p:extLst>
      <p:ext uri="{BB962C8B-B14F-4D97-AF65-F5344CB8AC3E}">
        <p14:creationId xmlns:p14="http://schemas.microsoft.com/office/powerpoint/2010/main" val="3653543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hapter Opener">
    <p:spTree>
      <p:nvGrpSpPr>
        <p:cNvPr id="1" name=""/>
        <p:cNvGrpSpPr/>
        <p:nvPr/>
      </p:nvGrpSpPr>
      <p:grpSpPr>
        <a:xfrm>
          <a:off x="0" y="0"/>
          <a:ext cx="0" cy="0"/>
          <a:chOff x="0" y="0"/>
          <a:chExt cx="0" cy="0"/>
        </a:xfrm>
      </p:grpSpPr>
      <p:sp>
        <p:nvSpPr>
          <p:cNvPr id="8" name="Rectangle 7"/>
          <p:cNvSpPr/>
          <p:nvPr/>
        </p:nvSpPr>
        <p:spPr bwMode="white">
          <a:xfrm>
            <a:off x="0" y="0"/>
            <a:ext cx="9144000" cy="1371600"/>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bwMode="white">
          <a:xfrm>
            <a:off x="-7938" y="6248400"/>
            <a:ext cx="9161463" cy="6302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Title 10"/>
          <p:cNvSpPr>
            <a:spLocks noGrp="1"/>
          </p:cNvSpPr>
          <p:nvPr>
            <p:ph type="title"/>
          </p:nvPr>
        </p:nvSpPr>
        <p:spPr>
          <a:xfrm>
            <a:off x="457200" y="228600"/>
            <a:ext cx="8229600" cy="622828"/>
          </a:xfrm>
          <a:solidFill>
            <a:srgbClr val="8A288F"/>
          </a:solidFill>
        </p:spPr>
        <p:txBody>
          <a:bodyPr anchor="t">
            <a:noAutofit/>
          </a:bodyPr>
          <a:lstStyle>
            <a:lvl1pPr>
              <a:defRPr sz="3600">
                <a:latin typeface="Arial" pitchFamily="34" charset="0"/>
                <a:ea typeface="Verdana" pitchFamily="34" charset="0"/>
                <a:cs typeface="Arial" pitchFamily="34" charset="0"/>
              </a:defRPr>
            </a:lvl1pPr>
          </a:lstStyle>
          <a:p>
            <a:r>
              <a:rPr lang="en-US" smtClean="0"/>
              <a:t>Click to edit Master title style</a:t>
            </a:r>
            <a:endParaRPr lang="en-US" dirty="0"/>
          </a:p>
        </p:txBody>
      </p:sp>
      <p:sp>
        <p:nvSpPr>
          <p:cNvPr id="7" name="Content Placeholder 6"/>
          <p:cNvSpPr>
            <a:spLocks noGrp="1"/>
          </p:cNvSpPr>
          <p:nvPr>
            <p:ph type="body" sz="quarter" idx="13"/>
          </p:nvPr>
        </p:nvSpPr>
        <p:spPr>
          <a:xfrm>
            <a:off x="457200" y="816430"/>
            <a:ext cx="8229600" cy="478970"/>
          </a:xfrm>
        </p:spPr>
        <p:txBody>
          <a:bodyPr>
            <a:noAutofit/>
          </a:bodyPr>
          <a:lstStyle>
            <a:lvl1pPr marL="0" indent="0">
              <a:spcBef>
                <a:spcPts val="0"/>
              </a:spcBef>
              <a:buNone/>
              <a:defRPr sz="2400">
                <a:solidFill>
                  <a:schemeClr val="bg1"/>
                </a:solidFill>
                <a:latin typeface="Arial" pitchFamily="34" charset="0"/>
                <a:ea typeface="Verdana" pitchFamily="34" charset="0"/>
                <a:cs typeface="Arial" pitchFamily="34" charset="0"/>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smtClean="0"/>
              <a:t>Click to edit Master text styles</a:t>
            </a:r>
          </a:p>
        </p:txBody>
      </p:sp>
      <p:sp>
        <p:nvSpPr>
          <p:cNvPr id="9" name="Text Placeholder 8"/>
          <p:cNvSpPr>
            <a:spLocks noGrp="1"/>
          </p:cNvSpPr>
          <p:nvPr>
            <p:ph type="body" sz="quarter" idx="14"/>
          </p:nvPr>
        </p:nvSpPr>
        <p:spPr>
          <a:xfrm>
            <a:off x="5029200" y="1600201"/>
            <a:ext cx="3657600" cy="1600199"/>
          </a:xfrm>
        </p:spPr>
        <p:txBody>
          <a:bodyPr anchor="b">
            <a:noAutofit/>
          </a:bodyPr>
          <a:lstStyle>
            <a:lvl1pPr marL="0" indent="0">
              <a:spcBef>
                <a:spcPts val="0"/>
              </a:spcBef>
              <a:buNone/>
              <a:defRPr sz="4400" baseline="0">
                <a:latin typeface="Arial" pitchFamily="34" charset="0"/>
                <a:ea typeface="Verdana" pitchFamily="34" charset="0"/>
                <a:cs typeface="Arial" pitchFamily="34" charset="0"/>
              </a:defRPr>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smtClean="0"/>
              <a:t>Click to edit Master text styles</a:t>
            </a:r>
          </a:p>
        </p:txBody>
      </p:sp>
      <p:sp>
        <p:nvSpPr>
          <p:cNvPr id="10" name="Text Placeholder 8"/>
          <p:cNvSpPr>
            <a:spLocks noGrp="1"/>
          </p:cNvSpPr>
          <p:nvPr>
            <p:ph type="body" sz="quarter" idx="15"/>
          </p:nvPr>
        </p:nvSpPr>
        <p:spPr>
          <a:xfrm>
            <a:off x="5029200" y="3200400"/>
            <a:ext cx="3657600" cy="2925763"/>
          </a:xfrm>
        </p:spPr>
        <p:txBody>
          <a:bodyPr>
            <a:noAutofit/>
          </a:bodyPr>
          <a:lstStyle>
            <a:lvl1pPr marL="0" indent="0">
              <a:spcBef>
                <a:spcPts val="0"/>
              </a:spcBef>
              <a:buNone/>
              <a:defRPr sz="2800">
                <a:latin typeface="Arial" pitchFamily="34" charset="0"/>
                <a:ea typeface="Verdana" pitchFamily="34" charset="0"/>
                <a:cs typeface="Arial" pitchFamily="34" charset="0"/>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smtClean="0"/>
              <a:t>Click to edit Master text styles</a:t>
            </a:r>
          </a:p>
        </p:txBody>
      </p:sp>
      <p:sp>
        <p:nvSpPr>
          <p:cNvPr id="5" name="Content Placeholder 4"/>
          <p:cNvSpPr>
            <a:spLocks noGrp="1"/>
          </p:cNvSpPr>
          <p:nvPr>
            <p:ph sz="quarter" idx="16"/>
          </p:nvPr>
        </p:nvSpPr>
        <p:spPr>
          <a:xfrm>
            <a:off x="1600200" y="6285230"/>
            <a:ext cx="7543800" cy="572770"/>
          </a:xfrm>
          <a:solidFill>
            <a:srgbClr val="8A288F"/>
          </a:solidFill>
        </p:spPr>
        <p:txBody>
          <a:bodyPr>
            <a:noAutofit/>
          </a:bodyPr>
          <a:lstStyle>
            <a:lvl1pPr algn="ctr">
              <a:defRPr sz="1100">
                <a:latin typeface="Arial" pitchFamily="34" charset="0"/>
                <a:cs typeface="Arial" pitchFamily="34" charset="0"/>
              </a:defRPr>
            </a:lvl1pPr>
            <a:lvl2pPr>
              <a:defRPr sz="1100">
                <a:latin typeface="Arial" pitchFamily="34" charset="0"/>
                <a:cs typeface="Arial" pitchFamily="34" charset="0"/>
              </a:defRPr>
            </a:lvl2pPr>
            <a:lvl3pPr>
              <a:defRPr sz="1100">
                <a:latin typeface="Arial" pitchFamily="34" charset="0"/>
                <a:cs typeface="Arial" pitchFamily="34" charset="0"/>
              </a:defRPr>
            </a:lvl3pPr>
            <a:lvl4pPr>
              <a:defRPr sz="1100">
                <a:latin typeface="Arial" pitchFamily="34" charset="0"/>
                <a:cs typeface="Arial" pitchFamily="34" charset="0"/>
              </a:defRPr>
            </a:lvl4pPr>
            <a:lvl5pPr>
              <a:defRPr sz="1100">
                <a:latin typeface="Arial" pitchFamily="34" charset="0"/>
                <a:cs typeface="Arial" pitchFamily="34" charset="0"/>
              </a:defRPr>
            </a:lvl5pPr>
          </a:lstStyle>
          <a:p>
            <a:pPr lvl="0"/>
            <a:r>
              <a:rPr lang="en-US" smtClean="0"/>
              <a:t>Click to edit Master text styles</a:t>
            </a:r>
          </a:p>
        </p:txBody>
      </p:sp>
    </p:spTree>
    <p:extLst>
      <p:ext uri="{BB962C8B-B14F-4D97-AF65-F5344CB8AC3E}">
        <p14:creationId xmlns:p14="http://schemas.microsoft.com/office/powerpoint/2010/main" val="2321533556"/>
      </p:ext>
    </p:extLst>
  </p:cSld>
  <p:clrMapOvr>
    <a:masterClrMapping/>
  </p:clrMapOvr>
  <p:transition spd="slow"/>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 y="27709"/>
            <a:ext cx="9052560" cy="1039091"/>
          </a:xfrm>
          <a:solidFill>
            <a:srgbClr val="8A288F"/>
          </a:solidFill>
        </p:spPr>
        <p:txBody>
          <a:bodyPr>
            <a:normAutofit/>
          </a:bodyPr>
          <a:lstStyle>
            <a:lvl1pPr algn="ctr">
              <a:defRPr sz="3600">
                <a:latin typeface="Arial" pitchFamily="34" charset="0"/>
                <a:ea typeface="Verdana" pitchFamily="34" charset="0"/>
                <a:cs typeface="Aria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8A288F"/>
              </a:buClr>
              <a:buSzPct val="100000"/>
              <a:defRPr sz="2600"/>
            </a:lvl1pPr>
            <a:lvl2pPr marL="914400" indent="-449263">
              <a:buClr>
                <a:srgbClr val="8A288F"/>
              </a:buClr>
              <a:defRPr/>
            </a:lvl2pPr>
            <a:lvl3pPr marL="1379538" indent="-465138">
              <a:buClr>
                <a:srgbClr val="8A288F"/>
              </a:buClr>
              <a:buFont typeface="Wingdings" pitchFamily="2" charset="2"/>
              <a:buChar char="§"/>
              <a:tabLst>
                <a:tab pos="1320800" algn="l"/>
              </a:tabLst>
              <a:defRPr sz="2200"/>
            </a:lvl3pPr>
            <a:lvl4pPr marL="1831975" indent="-452438">
              <a:buClr>
                <a:srgbClr val="8A288F"/>
              </a:buClr>
              <a:buFont typeface="Courier New" pitchFamily="49" charset="0"/>
              <a:buChar char="o"/>
              <a:defRPr/>
            </a:lvl4pPr>
            <a:lvl5pPr>
              <a:buClr>
                <a:srgbClr val="8A288F"/>
              </a:buClr>
              <a:defRPr/>
            </a:lvl5pPr>
            <a:lvl6pPr>
              <a:defRPr/>
            </a:lvl6pPr>
            <a:lvl7pPr>
              <a:defRPr/>
            </a:lvl7pPr>
            <a:lvl8pPr>
              <a:defRPr/>
            </a:lvl8pPr>
            <a:lvl9pP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5728216"/>
      </p:ext>
    </p:extLst>
  </p:cSld>
  <p:clrMapOvr>
    <a:masterClrMapping/>
  </p:clrMapOvr>
  <p:transition spd="slow"/>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igure + Caption Layout">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bwMode="white">
          <a:xfrm>
            <a:off x="-7938" y="6248400"/>
            <a:ext cx="9151938" cy="6175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Copyright" descr="Pearson: Copyright 2015, 2012, 2009"/>
          <p:cNvSpPr txBox="1">
            <a:spLocks noChangeArrowheads="1"/>
          </p:cNvSpPr>
          <p:nvPr userDrawn="1"/>
        </p:nvSpPr>
        <p:spPr bwMode="auto">
          <a:xfrm>
            <a:off x="1905000" y="6297613"/>
            <a:ext cx="5943599" cy="528637"/>
          </a:xfrm>
          <a:prstGeom prst="rect">
            <a:avLst/>
          </a:prstGeom>
          <a:solidFill>
            <a:srgbClr val="8A288F"/>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marR="0" indent="0" algn="ctr" defTabSz="914400" rtl="0" eaLnBrk="0" fontAlgn="base" latinLnBrk="0" hangingPunct="0">
              <a:lnSpc>
                <a:spcPct val="100000"/>
              </a:lnSpc>
              <a:spcBef>
                <a:spcPct val="0"/>
              </a:spcBef>
              <a:spcAft>
                <a:spcPct val="0"/>
              </a:spcAft>
              <a:buClrTx/>
              <a:buSzTx/>
              <a:buFontTx/>
              <a:buNone/>
              <a:tabLst/>
              <a:defRPr/>
            </a:pPr>
            <a:r>
              <a:rPr lang="en-US" sz="1200" dirty="0" smtClean="0">
                <a:solidFill>
                  <a:schemeClr val="bg1"/>
                </a:solidFill>
              </a:rPr>
              <a:t>Copyright © 2018 Cengage Learning®. May not be scanned, copied or duplicated, or posted to a publicly accessible website, in whole or in part.</a:t>
            </a:r>
          </a:p>
        </p:txBody>
      </p:sp>
      <p:sp>
        <p:nvSpPr>
          <p:cNvPr id="10" name="Title 1"/>
          <p:cNvSpPr>
            <a:spLocks noGrp="1"/>
          </p:cNvSpPr>
          <p:nvPr>
            <p:ph type="title"/>
          </p:nvPr>
        </p:nvSpPr>
        <p:spPr>
          <a:xfrm>
            <a:off x="519169" y="357626"/>
            <a:ext cx="8032638" cy="1004011"/>
          </a:xfrm>
        </p:spPr>
        <p:txBody>
          <a:bodyPr>
            <a:normAutofit/>
          </a:bodyPr>
          <a:lstStyle>
            <a:lvl1pPr algn="ctr">
              <a:defRPr sz="3600" b="0">
                <a:solidFill>
                  <a:schemeClr val="tx1"/>
                </a:solidFill>
              </a:defRPr>
            </a:lvl1pPr>
          </a:lstStyle>
          <a:p>
            <a:r>
              <a:rPr lang="en-US" smtClean="0"/>
              <a:t>Click to edit Master title style</a:t>
            </a:r>
            <a:endParaRPr lang="en-US" dirty="0"/>
          </a:p>
        </p:txBody>
      </p:sp>
      <p:sp>
        <p:nvSpPr>
          <p:cNvPr id="3" name="Picture Placeholder 2"/>
          <p:cNvSpPr>
            <a:spLocks noGrp="1"/>
          </p:cNvSpPr>
          <p:nvPr>
            <p:ph type="pic" sz="quarter" idx="10"/>
          </p:nvPr>
        </p:nvSpPr>
        <p:spPr>
          <a:xfrm>
            <a:off x="1143000" y="1752600"/>
            <a:ext cx="6997700" cy="3429000"/>
          </a:xfrm>
        </p:spPr>
        <p:txBody>
          <a:bodyPr rtlCol="0">
            <a:normAutofit/>
          </a:bodyPr>
          <a:lstStyle/>
          <a:p>
            <a:pPr lvl="0"/>
            <a:r>
              <a:rPr lang="en-US" noProof="0" smtClean="0"/>
              <a:t>Click icon to add picture</a:t>
            </a:r>
            <a:endParaRPr lang="en-US" noProof="0" dirty="0"/>
          </a:p>
        </p:txBody>
      </p:sp>
      <p:sp>
        <p:nvSpPr>
          <p:cNvPr id="11" name="Text Placeholder 3"/>
          <p:cNvSpPr>
            <a:spLocks noGrp="1"/>
          </p:cNvSpPr>
          <p:nvPr>
            <p:ph type="body" sz="half" idx="2"/>
          </p:nvPr>
        </p:nvSpPr>
        <p:spPr>
          <a:xfrm>
            <a:off x="519169" y="5486400"/>
            <a:ext cx="8032638" cy="6651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Content Placeholder 3"/>
          <p:cNvSpPr>
            <a:spLocks noGrp="1"/>
          </p:cNvSpPr>
          <p:nvPr>
            <p:ph sz="quarter" idx="11"/>
          </p:nvPr>
        </p:nvSpPr>
        <p:spPr>
          <a:xfrm>
            <a:off x="2209800" y="2819400"/>
            <a:ext cx="3009900" cy="914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372225"/>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sz="quarter" idx="12"/>
          </p:nvPr>
        </p:nvSpPr>
        <p:spPr>
          <a:xfrm>
            <a:off x="609600" y="2895600"/>
            <a:ext cx="2057400" cy="68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Slide Number Placeholder 5"/>
          <p:cNvSpPr txBox="1">
            <a:spLocks/>
          </p:cNvSpPr>
          <p:nvPr userDrawn="1"/>
        </p:nvSpPr>
        <p:spPr>
          <a:xfrm>
            <a:off x="8153400" y="6324600"/>
            <a:ext cx="914400" cy="457200"/>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defRPr/>
            </a:pPr>
            <a:r>
              <a:rPr lang="en-US" sz="12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10-</a:t>
            </a:r>
            <a:fld id="{432E8A05-05FF-45FC-8B7A-11FF800F41EA}" type="slidenum">
              <a:rPr lang="en-US" sz="12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defRPr/>
              </a:pPr>
              <a:t>‹#›</a:t>
            </a:fld>
            <a:endPar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04922670"/>
      </p:ext>
    </p:extLst>
  </p:cSld>
  <p:clrMapOvr>
    <a:masterClrMapping/>
  </p:clrMapOvr>
  <p:transition spd="slow"/>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Content Placeholder 1"/>
          <p:cNvSpPr>
            <a:spLocks noGrp="1"/>
          </p:cNvSpPr>
          <p:nvPr>
            <p:ph type="title"/>
          </p:nvPr>
        </p:nvSpPr>
        <p:spPr bwMode="auto">
          <a:xfrm>
            <a:off x="457200" y="26988"/>
            <a:ext cx="8229600"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Content Placeholder 2"/>
          <p:cNvSpPr>
            <a:spLocks noGrp="1"/>
          </p:cNvSpPr>
          <p:nvPr>
            <p:ph type="body" idx="1"/>
          </p:nvPr>
        </p:nvSpPr>
        <p:spPr bwMode="auto">
          <a:xfrm>
            <a:off x="228600" y="1295400"/>
            <a:ext cx="8763000"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Rectangle 6"/>
          <p:cNvSpPr/>
          <p:nvPr/>
        </p:nvSpPr>
        <p:spPr bwMode="white">
          <a:xfrm>
            <a:off x="0" y="0"/>
            <a:ext cx="9144000" cy="1133475"/>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p:cNvSpPr/>
          <p:nvPr/>
        </p:nvSpPr>
        <p:spPr bwMode="white">
          <a:xfrm>
            <a:off x="-7938" y="6248400"/>
            <a:ext cx="9161463" cy="630238"/>
          </a:xfrm>
          <a:prstGeom prst="rect">
            <a:avLst/>
          </a:prstGeom>
          <a:solidFill>
            <a:srgbClr val="8A28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Copyright" descr="Pearson: Copyright 2015, 2012, 2009"/>
          <p:cNvSpPr txBox="1">
            <a:spLocks noChangeArrowheads="1"/>
          </p:cNvSpPr>
          <p:nvPr/>
        </p:nvSpPr>
        <p:spPr bwMode="auto">
          <a:xfrm>
            <a:off x="1676400" y="6329363"/>
            <a:ext cx="6272213" cy="528637"/>
          </a:xfrm>
          <a:prstGeom prst="rect">
            <a:avLst/>
          </a:prstGeom>
          <a:solidFill>
            <a:srgbClr val="8A288F"/>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marR="0" indent="0" algn="ctr" defTabSz="914400" rtl="0" eaLnBrk="0" fontAlgn="base" latinLnBrk="0" hangingPunct="0">
              <a:lnSpc>
                <a:spcPct val="100000"/>
              </a:lnSpc>
              <a:spcBef>
                <a:spcPct val="0"/>
              </a:spcBef>
              <a:spcAft>
                <a:spcPct val="0"/>
              </a:spcAft>
              <a:buClrTx/>
              <a:buSzTx/>
              <a:buFontTx/>
              <a:buNone/>
              <a:tabLst/>
              <a:defRPr/>
            </a:pPr>
            <a:r>
              <a:rPr lang="en-US" sz="1200" dirty="0" smtClean="0">
                <a:solidFill>
                  <a:schemeClr val="bg1"/>
                </a:solidFill>
              </a:rPr>
              <a:t>Copyright © 2018 Cengage Learning®. May not be scanned, copied or duplicated, or posted to a publicly accessible website, in whole or in part.</a:t>
            </a:r>
          </a:p>
        </p:txBody>
      </p:sp>
      <p:pic>
        <p:nvPicPr>
          <p:cNvPr id="2050"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6200" y="6372225"/>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5"/>
          <p:cNvSpPr txBox="1">
            <a:spLocks/>
          </p:cNvSpPr>
          <p:nvPr userDrawn="1"/>
        </p:nvSpPr>
        <p:spPr>
          <a:xfrm>
            <a:off x="8153400" y="6324600"/>
            <a:ext cx="914400" cy="457200"/>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defRPr/>
            </a:pPr>
            <a:r>
              <a:rPr lang="en-US" sz="12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10-</a:t>
            </a:r>
            <a:fld id="{432E8A05-05FF-45FC-8B7A-11FF800F41EA}" type="slidenum">
              <a:rPr lang="en-US" sz="12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defRPr/>
              </a:pPr>
              <a:t>‹#›</a:t>
            </a:fld>
            <a:endPar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00279163"/>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Lst>
  <p:timing>
    <p:tnLst>
      <p:par>
        <p:cTn id="1" dur="indefinite" restart="never" nodeType="tmRoot"/>
      </p:par>
    </p:tnLst>
  </p:timing>
  <p:hf sldNum="0" hdr="0" ftr="0" dt="0"/>
  <p:txStyles>
    <p:titleStyle>
      <a:lvl1pPr algn="ctr" rtl="0" eaLnBrk="1" fontAlgn="base" hangingPunct="1">
        <a:spcBef>
          <a:spcPct val="0"/>
        </a:spcBef>
        <a:spcAft>
          <a:spcPct val="0"/>
        </a:spcAft>
        <a:defRPr sz="3600" kern="1200">
          <a:solidFill>
            <a:schemeClr val="bg1"/>
          </a:solidFill>
          <a:latin typeface="Arial" pitchFamily="34" charset="0"/>
          <a:ea typeface="+mj-ea"/>
          <a:cs typeface="Arial" pitchFamily="34" charset="0"/>
        </a:defRPr>
      </a:lvl1pPr>
      <a:lvl2pPr algn="ctr" rtl="0" eaLnBrk="1" fontAlgn="base" hangingPunct="1">
        <a:spcBef>
          <a:spcPct val="0"/>
        </a:spcBef>
        <a:spcAft>
          <a:spcPct val="0"/>
        </a:spcAft>
        <a:defRPr sz="3600">
          <a:solidFill>
            <a:schemeClr val="bg1"/>
          </a:solidFill>
          <a:latin typeface="Arial" charset="0"/>
          <a:cs typeface="Arial" charset="0"/>
        </a:defRPr>
      </a:lvl2pPr>
      <a:lvl3pPr algn="ctr" rtl="0" eaLnBrk="1" fontAlgn="base" hangingPunct="1">
        <a:spcBef>
          <a:spcPct val="0"/>
        </a:spcBef>
        <a:spcAft>
          <a:spcPct val="0"/>
        </a:spcAft>
        <a:defRPr sz="3600">
          <a:solidFill>
            <a:schemeClr val="bg1"/>
          </a:solidFill>
          <a:latin typeface="Arial" charset="0"/>
          <a:cs typeface="Arial" charset="0"/>
        </a:defRPr>
      </a:lvl3pPr>
      <a:lvl4pPr algn="ctr" rtl="0" eaLnBrk="1" fontAlgn="base" hangingPunct="1">
        <a:spcBef>
          <a:spcPct val="0"/>
        </a:spcBef>
        <a:spcAft>
          <a:spcPct val="0"/>
        </a:spcAft>
        <a:defRPr sz="3600">
          <a:solidFill>
            <a:schemeClr val="bg1"/>
          </a:solidFill>
          <a:latin typeface="Arial" charset="0"/>
          <a:cs typeface="Arial" charset="0"/>
        </a:defRPr>
      </a:lvl4pPr>
      <a:lvl5pPr algn="ctr" rtl="0" eaLnBrk="1" fontAlgn="base" hangingPunct="1">
        <a:spcBef>
          <a:spcPct val="0"/>
        </a:spcBef>
        <a:spcAft>
          <a:spcPct val="0"/>
        </a:spcAft>
        <a:defRPr sz="3600">
          <a:solidFill>
            <a:schemeClr val="bg1"/>
          </a:solidFill>
          <a:latin typeface="Arial" charset="0"/>
          <a:cs typeface="Arial" charset="0"/>
        </a:defRPr>
      </a:lvl5pPr>
      <a:lvl6pPr marL="457200" algn="ctr" rtl="0" eaLnBrk="1" fontAlgn="base" hangingPunct="1">
        <a:spcBef>
          <a:spcPct val="0"/>
        </a:spcBef>
        <a:spcAft>
          <a:spcPct val="0"/>
        </a:spcAft>
        <a:defRPr sz="3600">
          <a:solidFill>
            <a:schemeClr val="bg1"/>
          </a:solidFill>
          <a:latin typeface="Arial" charset="0"/>
          <a:cs typeface="Arial" charset="0"/>
        </a:defRPr>
      </a:lvl6pPr>
      <a:lvl7pPr marL="914400" algn="ctr" rtl="0" eaLnBrk="1" fontAlgn="base" hangingPunct="1">
        <a:spcBef>
          <a:spcPct val="0"/>
        </a:spcBef>
        <a:spcAft>
          <a:spcPct val="0"/>
        </a:spcAft>
        <a:defRPr sz="3600">
          <a:solidFill>
            <a:schemeClr val="bg1"/>
          </a:solidFill>
          <a:latin typeface="Arial" charset="0"/>
          <a:cs typeface="Arial" charset="0"/>
        </a:defRPr>
      </a:lvl7pPr>
      <a:lvl8pPr marL="1371600" algn="ctr" rtl="0" eaLnBrk="1" fontAlgn="base" hangingPunct="1">
        <a:spcBef>
          <a:spcPct val="0"/>
        </a:spcBef>
        <a:spcAft>
          <a:spcPct val="0"/>
        </a:spcAft>
        <a:defRPr sz="3600">
          <a:solidFill>
            <a:schemeClr val="bg1"/>
          </a:solidFill>
          <a:latin typeface="Arial" charset="0"/>
          <a:cs typeface="Arial" charset="0"/>
        </a:defRPr>
      </a:lvl8pPr>
      <a:lvl9pPr marL="1828800" algn="ctr" rtl="0" eaLnBrk="1" fontAlgn="base" hangingPunct="1">
        <a:spcBef>
          <a:spcPct val="0"/>
        </a:spcBef>
        <a:spcAft>
          <a:spcPct val="0"/>
        </a:spcAft>
        <a:defRPr sz="3600">
          <a:solidFill>
            <a:schemeClr val="bg1"/>
          </a:solidFill>
          <a:latin typeface="Arial" charset="0"/>
          <a:cs typeface="Arial" charset="0"/>
        </a:defRPr>
      </a:lvl9pPr>
    </p:titleStyle>
    <p:bodyStyle>
      <a:lvl1pPr marL="460375" indent="-460375" algn="l" rtl="0" eaLnBrk="1" fontAlgn="base" hangingPunct="1">
        <a:spcBef>
          <a:spcPct val="20000"/>
        </a:spcBef>
        <a:spcAft>
          <a:spcPct val="0"/>
        </a:spcAft>
        <a:buClr>
          <a:srgbClr val="8A288F"/>
        </a:buClr>
        <a:buFont typeface="Arial" charset="0"/>
        <a:buChar char="•"/>
        <a:defRPr sz="2600" kern="1200">
          <a:solidFill>
            <a:schemeClr val="tx1"/>
          </a:solidFill>
          <a:latin typeface="Arial" pitchFamily="34" charset="0"/>
          <a:ea typeface="Verdana" pitchFamily="34" charset="0"/>
          <a:cs typeface="Arial" pitchFamily="34" charset="0"/>
        </a:defRPr>
      </a:lvl1pPr>
      <a:lvl2pPr marL="914400" indent="-457200" algn="l" rtl="0" eaLnBrk="1" fontAlgn="base" hangingPunct="1">
        <a:spcBef>
          <a:spcPct val="20000"/>
        </a:spcBef>
        <a:spcAft>
          <a:spcPct val="0"/>
        </a:spcAft>
        <a:buClr>
          <a:srgbClr val="8A288F"/>
        </a:buClr>
        <a:buFont typeface="Arial" charset="0"/>
        <a:buChar char="–"/>
        <a:defRPr sz="2400" kern="1200">
          <a:solidFill>
            <a:schemeClr val="tx1"/>
          </a:solidFill>
          <a:latin typeface="Arial" pitchFamily="34" charset="0"/>
          <a:ea typeface="Verdana" pitchFamily="34" charset="0"/>
          <a:cs typeface="Arial" pitchFamily="34" charset="0"/>
        </a:defRPr>
      </a:lvl2pPr>
      <a:lvl3pPr marL="1376363" indent="-461963" algn="l" rtl="0" eaLnBrk="1" fontAlgn="base" hangingPunct="1">
        <a:spcBef>
          <a:spcPct val="20000"/>
        </a:spcBef>
        <a:spcAft>
          <a:spcPct val="0"/>
        </a:spcAft>
        <a:buClr>
          <a:srgbClr val="8A288F"/>
        </a:buClr>
        <a:buFont typeface="Wingdings" pitchFamily="2" charset="2"/>
        <a:buChar char="§"/>
        <a:defRPr sz="2200" kern="1200">
          <a:solidFill>
            <a:schemeClr val="tx1"/>
          </a:solidFill>
          <a:latin typeface="Arial" pitchFamily="34" charset="0"/>
          <a:ea typeface="Verdana" pitchFamily="34" charset="0"/>
          <a:cs typeface="Arial" pitchFamily="34" charset="0"/>
        </a:defRPr>
      </a:lvl3pPr>
      <a:lvl4pPr marL="1828800" indent="-457200" algn="l" rtl="0" eaLnBrk="1" fontAlgn="base" hangingPunct="1">
        <a:spcBef>
          <a:spcPct val="20000"/>
        </a:spcBef>
        <a:spcAft>
          <a:spcPct val="0"/>
        </a:spcAft>
        <a:buClr>
          <a:srgbClr val="8A288F"/>
        </a:buClr>
        <a:buFont typeface="Courier New" pitchFamily="49" charset="0"/>
        <a:buChar char="o"/>
        <a:defRPr sz="2000" kern="1200">
          <a:solidFill>
            <a:schemeClr val="tx1"/>
          </a:solidFill>
          <a:latin typeface="Arial" pitchFamily="34" charset="0"/>
          <a:ea typeface="Verdana" pitchFamily="34" charset="0"/>
          <a:cs typeface="Arial" pitchFamily="34" charset="0"/>
        </a:defRPr>
      </a:lvl4pPr>
      <a:lvl5pPr marL="2293938" indent="-465138" algn="l" rtl="0" eaLnBrk="1" fontAlgn="base" hangingPunct="1">
        <a:spcBef>
          <a:spcPct val="20000"/>
        </a:spcBef>
        <a:spcAft>
          <a:spcPct val="0"/>
        </a:spcAft>
        <a:buClr>
          <a:srgbClr val="8A288F"/>
        </a:buClr>
        <a:buFont typeface="Arial" charset="0"/>
        <a:buChar char="»"/>
        <a:defRPr sz="2000" kern="120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3"/>
          <p:cNvSpPr>
            <a:spLocks noGrp="1"/>
          </p:cNvSpPr>
          <p:nvPr>
            <p:ph type="title"/>
          </p:nvPr>
        </p:nvSpPr>
        <p:spPr>
          <a:xfrm>
            <a:off x="0" y="0"/>
            <a:ext cx="9144000" cy="1424066"/>
          </a:xfrm>
        </p:spPr>
        <p:txBody>
          <a:bodyPr/>
          <a:lstStyle/>
          <a:p>
            <a:pPr algn="l">
              <a:buClr>
                <a:srgbClr val="177671"/>
              </a:buClr>
            </a:pPr>
            <a:r>
              <a:rPr lang="en-US" sz="4000" dirty="0" smtClean="0"/>
              <a:t>DISCOVERING COMPUTERS 2018</a:t>
            </a:r>
            <a:r>
              <a:rPr lang="en-US" sz="3200" dirty="0" smtClean="0"/>
              <a:t/>
            </a:r>
            <a:br>
              <a:rPr lang="en-US" sz="3200" dirty="0" smtClean="0"/>
            </a:br>
            <a:r>
              <a:rPr lang="en-US" dirty="0" smtClean="0"/>
              <a:t>Digital Technology, Data, and Devices</a:t>
            </a:r>
          </a:p>
        </p:txBody>
      </p:sp>
      <p:pic>
        <p:nvPicPr>
          <p:cNvPr id="1026" name="Picture 2" descr="Book cover reads title and name of the author as follows: “DISCOVERING COMPUTERS 2018: Digital Technology, Data, and Devices,” and “VERMAAT, SEBOK, FREUND, CAMPBELL, and FRYDENBERG.” Colorful patterns are shown above and below the title of the 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462314"/>
            <a:ext cx="3559158" cy="4757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3" name="Text Placeholder 5"/>
          <p:cNvSpPr>
            <a:spLocks noGrp="1"/>
          </p:cNvSpPr>
          <p:nvPr>
            <p:ph type="body" sz="quarter" idx="14"/>
          </p:nvPr>
        </p:nvSpPr>
        <p:spPr>
          <a:xfrm>
            <a:off x="4038600" y="1642581"/>
            <a:ext cx="4861560" cy="4453419"/>
          </a:xfrm>
        </p:spPr>
        <p:txBody>
          <a:bodyPr anchor="ctr"/>
          <a:lstStyle/>
          <a:p>
            <a:pPr algn="ctr"/>
            <a:r>
              <a:rPr lang="en-US" b="1" dirty="0" smtClean="0"/>
              <a:t>Module 10</a:t>
            </a:r>
          </a:p>
          <a:p>
            <a:pPr algn="ctr"/>
            <a:r>
              <a:rPr lang="en-US" b="1" dirty="0" smtClean="0"/>
              <a:t>Communicating Digital Content:</a:t>
            </a:r>
          </a:p>
          <a:p>
            <a:pPr algn="ctr"/>
            <a:r>
              <a:rPr lang="en-US" sz="4000" dirty="0" smtClean="0"/>
              <a:t>Wired and Wireless Networks and Devices</a:t>
            </a:r>
            <a:endParaRPr lang="en-US" sz="4000" dirty="0"/>
          </a:p>
        </p:txBody>
      </p:sp>
      <p:pic>
        <p:nvPicPr>
          <p:cNvPr id="11" name="Picture 2" title="Cengag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6343649"/>
            <a:ext cx="1362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6"/>
          </p:nvPr>
        </p:nvSpPr>
        <p:spPr>
          <a:xfrm>
            <a:off x="1524000" y="6356450"/>
            <a:ext cx="7543800" cy="430331"/>
          </a:xfrm>
        </p:spPr>
        <p:txBody>
          <a:bodyPr/>
          <a:lstStyle/>
          <a:p>
            <a:pPr marL="0" indent="0" eaLnBrk="0" hangingPunct="0">
              <a:spcBef>
                <a:spcPct val="0"/>
              </a:spcBef>
              <a:buClrTx/>
              <a:buNone/>
              <a:defRPr/>
            </a:pPr>
            <a:r>
              <a:rPr lang="en-US" sz="1200" dirty="0">
                <a:solidFill>
                  <a:schemeClr val="bg1"/>
                </a:solidFill>
              </a:rPr>
              <a:t>Copyright © 2018 Cengage Learning®. May not be scanned, copied or duplicated, or posted to a publicly accessible website, in whole or in part.</a:t>
            </a:r>
          </a:p>
        </p:txBody>
      </p:sp>
    </p:spTree>
    <p:extLst>
      <p:ext uri="{BB962C8B-B14F-4D97-AF65-F5344CB8AC3E}">
        <p14:creationId xmlns:p14="http://schemas.microsoft.com/office/powerpoint/2010/main" val="3693255932"/>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marL="0" marR="0" indent="0" algn="ctr" defTabSz="914400" rtl="0" eaLnBrk="1" fontAlgn="base" latinLnBrk="0" hangingPunct="1">
              <a:lnSpc>
                <a:spcPct val="100000"/>
              </a:lnSpc>
              <a:spcBef>
                <a:spcPct val="0"/>
              </a:spcBef>
              <a:spcAft>
                <a:spcPct val="0"/>
              </a:spcAft>
              <a:buClrTx/>
              <a:buSzTx/>
              <a:buFontTx/>
              <a:buNone/>
              <a:tabLst/>
              <a:defRPr/>
            </a:pPr>
            <a:r>
              <a:rPr lang="en-US" dirty="0" smtClean="0"/>
              <a:t>Networks </a:t>
            </a:r>
            <a:r>
              <a:rPr lang="en-US" sz="3600" b="0" kern="1200" dirty="0" smtClean="0">
                <a:solidFill>
                  <a:schemeClr val="bg1"/>
                </a:solidFill>
                <a:effectLst/>
                <a:latin typeface="Arial" pitchFamily="34" charset="0"/>
                <a:ea typeface="Verdana" pitchFamily="34" charset="0"/>
                <a:cs typeface="Arial" pitchFamily="34" charset="0"/>
              </a:rPr>
              <a:t>(5</a:t>
            </a:r>
            <a:r>
              <a:rPr lang="en-US" sz="3600" b="0" kern="1200" baseline="0" dirty="0" smtClean="0">
                <a:solidFill>
                  <a:schemeClr val="bg1"/>
                </a:solidFill>
                <a:effectLst/>
                <a:latin typeface="Arial" pitchFamily="34" charset="0"/>
                <a:ea typeface="Verdana" pitchFamily="34" charset="0"/>
                <a:cs typeface="Arial" pitchFamily="34" charset="0"/>
              </a:rPr>
              <a:t> of 9)</a:t>
            </a:r>
            <a:endParaRPr lang="en-US" dirty="0" smtClean="0">
              <a:effectLst/>
            </a:endParaRPr>
          </a:p>
        </p:txBody>
      </p:sp>
      <p:sp>
        <p:nvSpPr>
          <p:cNvPr id="9" name="Content Placeholder 4"/>
          <p:cNvSpPr>
            <a:spLocks noGrp="1"/>
          </p:cNvSpPr>
          <p:nvPr>
            <p:ph sz="quarter" idx="4294967295"/>
          </p:nvPr>
        </p:nvSpPr>
        <p:spPr>
          <a:xfrm>
            <a:off x="152400" y="1295400"/>
            <a:ext cx="8763000" cy="4800600"/>
          </a:xfrm>
        </p:spPr>
        <p:txBody>
          <a:bodyPr/>
          <a:lstStyle/>
          <a:p>
            <a:r>
              <a:rPr lang="en-US" dirty="0" smtClean="0"/>
              <a:t>A metropolitan area network (MAN) connects LANs in a metropolitan area</a:t>
            </a:r>
          </a:p>
          <a:p>
            <a:r>
              <a:rPr lang="en-US" dirty="0" smtClean="0"/>
              <a:t>A </a:t>
            </a:r>
            <a:r>
              <a:rPr lang="en-US" b="1" dirty="0"/>
              <a:t>wide area network </a:t>
            </a:r>
            <a:r>
              <a:rPr lang="en-US" dirty="0"/>
              <a:t>(</a:t>
            </a:r>
            <a:r>
              <a:rPr lang="en-US" b="1" dirty="0"/>
              <a:t>WAN</a:t>
            </a:r>
            <a:r>
              <a:rPr lang="en-US" dirty="0" smtClean="0"/>
              <a:t>) is </a:t>
            </a:r>
            <a:r>
              <a:rPr lang="en-US" dirty="0"/>
              <a:t>a network that covers a </a:t>
            </a:r>
            <a:r>
              <a:rPr lang="en-US" dirty="0" smtClean="0"/>
              <a:t>large geographic area</a:t>
            </a:r>
          </a:p>
          <a:p>
            <a:r>
              <a:rPr lang="en-US" dirty="0" smtClean="0"/>
              <a:t>A </a:t>
            </a:r>
            <a:r>
              <a:rPr lang="en-US" b="1" dirty="0" smtClean="0"/>
              <a:t>personal area network</a:t>
            </a:r>
            <a:r>
              <a:rPr lang="en-US" dirty="0" smtClean="0"/>
              <a:t> (</a:t>
            </a:r>
            <a:r>
              <a:rPr lang="en-US" b="1" dirty="0" smtClean="0"/>
              <a:t>PAN</a:t>
            </a:r>
            <a:r>
              <a:rPr lang="en-US" dirty="0" smtClean="0"/>
              <a:t>) is a network that connects computers and devices in an individual’s workspace using wired and wireless technology</a:t>
            </a:r>
            <a:endParaRPr lang="en-US" dirty="0"/>
          </a:p>
        </p:txBody>
      </p:sp>
    </p:spTree>
    <p:extLst>
      <p:ext uri="{BB962C8B-B14F-4D97-AF65-F5344CB8AC3E}">
        <p14:creationId xmlns:p14="http://schemas.microsoft.com/office/powerpoint/2010/main" val="1510768890"/>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16412"/>
            <a:ext cx="8032638" cy="1004011"/>
          </a:xfrm>
        </p:spPr>
        <p:txBody>
          <a:bodyPr/>
          <a:lstStyle/>
          <a:p>
            <a:pPr marL="0" marR="0" indent="0" algn="ctr" defTabSz="914400" rtl="0" eaLnBrk="1" fontAlgn="base" latinLnBrk="0" hangingPunct="1">
              <a:lnSpc>
                <a:spcPct val="100000"/>
              </a:lnSpc>
              <a:spcBef>
                <a:spcPct val="0"/>
              </a:spcBef>
              <a:spcAft>
                <a:spcPct val="0"/>
              </a:spcAft>
              <a:buClrTx/>
              <a:buSzTx/>
              <a:buFontTx/>
              <a:buNone/>
              <a:tabLst/>
              <a:defRPr/>
            </a:pPr>
            <a:r>
              <a:rPr lang="en-US" dirty="0" smtClean="0"/>
              <a:t>Networks </a:t>
            </a:r>
            <a:r>
              <a:rPr lang="en-US" sz="3600" b="0" kern="1200" dirty="0" smtClean="0">
                <a:solidFill>
                  <a:schemeClr val="tx1"/>
                </a:solidFill>
                <a:effectLst/>
                <a:latin typeface="Arial" pitchFamily="34" charset="0"/>
                <a:ea typeface="+mj-ea"/>
                <a:cs typeface="Arial" pitchFamily="34" charset="0"/>
              </a:rPr>
              <a:t>(6</a:t>
            </a:r>
            <a:r>
              <a:rPr lang="en-US" sz="3600" b="0" kern="1200" baseline="0" dirty="0" smtClean="0">
                <a:solidFill>
                  <a:schemeClr val="tx1"/>
                </a:solidFill>
                <a:effectLst/>
                <a:latin typeface="Arial" pitchFamily="34" charset="0"/>
                <a:ea typeface="+mj-ea"/>
                <a:cs typeface="Arial" pitchFamily="34" charset="0"/>
              </a:rPr>
              <a:t> of 9)</a:t>
            </a:r>
            <a:endParaRPr lang="en-US" dirty="0" smtClean="0">
              <a:effectLst/>
            </a:endParaRPr>
          </a:p>
        </p:txBody>
      </p:sp>
      <p:pic>
        <p:nvPicPr>
          <p:cNvPr id="6146" name="Picture 2" descr="An illustration shows a communication satellite in downstream connection with a cellular phone and an international office building Three branch offices, stationed across the country, are connected to a telephone with a caption reading, “phone network;” the telephone is connected to a server unit, labeled as the “main office server,” which in turn is connected to an ISP and then to the internet cloud. The cloud is connected to a house (labeled telecommuting employee) and to a car (labeled as mobile employee).&#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6559" y="838200"/>
            <a:ext cx="4220441" cy="4476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a:spLocks noGrp="1"/>
          </p:cNvSpPr>
          <p:nvPr>
            <p:ph sz="quarter" idx="12"/>
          </p:nvPr>
        </p:nvSpPr>
        <p:spPr>
          <a:xfrm>
            <a:off x="1676400" y="5499344"/>
            <a:ext cx="5583077" cy="520456"/>
          </a:xfrm>
        </p:spPr>
        <p:txBody>
          <a:bodyPr/>
          <a:lstStyle/>
          <a:p>
            <a:pPr marL="0" indent="0">
              <a:buNone/>
            </a:pPr>
            <a:r>
              <a:rPr lang="en-US" sz="1800" b="1" dirty="0" smtClean="0"/>
              <a:t>Figure 10-5 </a:t>
            </a:r>
            <a:r>
              <a:rPr lang="en-US" sz="1800" dirty="0" smtClean="0"/>
              <a:t>A simplified example of a WAN. </a:t>
            </a:r>
          </a:p>
        </p:txBody>
      </p:sp>
    </p:spTree>
    <p:extLst>
      <p:ext uri="{BB962C8B-B14F-4D97-AF65-F5344CB8AC3E}">
        <p14:creationId xmlns:p14="http://schemas.microsoft.com/office/powerpoint/2010/main" val="1649090796"/>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marL="0" marR="0" indent="0" algn="ctr" defTabSz="914400" rtl="0" eaLnBrk="1" fontAlgn="base" latinLnBrk="0" hangingPunct="1">
              <a:lnSpc>
                <a:spcPct val="100000"/>
              </a:lnSpc>
              <a:spcBef>
                <a:spcPct val="0"/>
              </a:spcBef>
              <a:spcAft>
                <a:spcPct val="0"/>
              </a:spcAft>
              <a:buClrTx/>
              <a:buSzTx/>
              <a:buFontTx/>
              <a:buNone/>
              <a:tabLst/>
              <a:defRPr/>
            </a:pPr>
            <a:r>
              <a:rPr lang="en-US" dirty="0" smtClean="0"/>
              <a:t>Networks </a:t>
            </a:r>
            <a:r>
              <a:rPr lang="en-US" sz="3600" b="0" kern="1200" dirty="0" smtClean="0">
                <a:solidFill>
                  <a:schemeClr val="bg1"/>
                </a:solidFill>
                <a:effectLst/>
                <a:latin typeface="Arial" pitchFamily="34" charset="0"/>
                <a:ea typeface="Verdana" pitchFamily="34" charset="0"/>
                <a:cs typeface="Arial" pitchFamily="34" charset="0"/>
              </a:rPr>
              <a:t>(7</a:t>
            </a:r>
            <a:r>
              <a:rPr lang="en-US" sz="3600" b="0" kern="1200" baseline="0" dirty="0" smtClean="0">
                <a:solidFill>
                  <a:schemeClr val="bg1"/>
                </a:solidFill>
                <a:effectLst/>
                <a:latin typeface="Arial" pitchFamily="34" charset="0"/>
                <a:ea typeface="Verdana" pitchFamily="34" charset="0"/>
                <a:cs typeface="Arial" pitchFamily="34" charset="0"/>
              </a:rPr>
              <a:t> of 9)</a:t>
            </a:r>
            <a:endParaRPr lang="en-US" dirty="0" smtClean="0">
              <a:effectLst/>
            </a:endParaRPr>
          </a:p>
        </p:txBody>
      </p:sp>
      <p:sp>
        <p:nvSpPr>
          <p:cNvPr id="7" name="Content Placeholder 6"/>
          <p:cNvSpPr>
            <a:spLocks noGrp="1"/>
          </p:cNvSpPr>
          <p:nvPr>
            <p:ph idx="1"/>
          </p:nvPr>
        </p:nvSpPr>
        <p:spPr/>
        <p:txBody>
          <a:bodyPr/>
          <a:lstStyle/>
          <a:p>
            <a:r>
              <a:rPr lang="en-US" sz="2800" dirty="0"/>
              <a:t>The configuration of computers, devices, and media on a network is sometimes called the network </a:t>
            </a:r>
            <a:r>
              <a:rPr lang="en-US" sz="2800" dirty="0" smtClean="0"/>
              <a:t>architecture</a:t>
            </a:r>
            <a:endParaRPr lang="en-US" sz="2800" dirty="0"/>
          </a:p>
        </p:txBody>
      </p:sp>
    </p:spTree>
    <p:extLst>
      <p:ext uri="{BB962C8B-B14F-4D97-AF65-F5344CB8AC3E}">
        <p14:creationId xmlns:p14="http://schemas.microsoft.com/office/powerpoint/2010/main" val="376451681"/>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62789"/>
            <a:ext cx="8032638" cy="1004011"/>
          </a:xfrm>
        </p:spPr>
        <p:txBody>
          <a:bodyPr/>
          <a:lstStyle/>
          <a:p>
            <a:pPr marL="0" marR="0" indent="0" algn="ctr" defTabSz="914400" rtl="0" eaLnBrk="1" fontAlgn="base" latinLnBrk="0" hangingPunct="1">
              <a:lnSpc>
                <a:spcPct val="100000"/>
              </a:lnSpc>
              <a:spcBef>
                <a:spcPct val="0"/>
              </a:spcBef>
              <a:spcAft>
                <a:spcPct val="0"/>
              </a:spcAft>
              <a:buClrTx/>
              <a:buSzTx/>
              <a:buFontTx/>
              <a:buNone/>
              <a:tabLst/>
              <a:defRPr/>
            </a:pPr>
            <a:r>
              <a:rPr lang="en-US" dirty="0" smtClean="0"/>
              <a:t>Networks </a:t>
            </a:r>
            <a:r>
              <a:rPr lang="en-US" sz="3600" b="0" kern="1200" dirty="0" smtClean="0">
                <a:solidFill>
                  <a:schemeClr val="tx1"/>
                </a:solidFill>
                <a:effectLst/>
                <a:latin typeface="Arial" pitchFamily="34" charset="0"/>
                <a:ea typeface="+mj-ea"/>
                <a:cs typeface="Arial" pitchFamily="34" charset="0"/>
              </a:rPr>
              <a:t>(8</a:t>
            </a:r>
            <a:r>
              <a:rPr lang="en-US" sz="3600" b="0" kern="1200" baseline="0" dirty="0" smtClean="0">
                <a:solidFill>
                  <a:schemeClr val="tx1"/>
                </a:solidFill>
                <a:effectLst/>
                <a:latin typeface="Arial" pitchFamily="34" charset="0"/>
                <a:ea typeface="+mj-ea"/>
                <a:cs typeface="Arial" pitchFamily="34" charset="0"/>
              </a:rPr>
              <a:t> of 9)</a:t>
            </a:r>
            <a:endParaRPr lang="en-US" dirty="0" smtClean="0">
              <a:effectLst/>
            </a:endParaRPr>
          </a:p>
        </p:txBody>
      </p:sp>
      <p:sp>
        <p:nvSpPr>
          <p:cNvPr id="6" name="Content Placeholder 5"/>
          <p:cNvSpPr>
            <a:spLocks noGrp="1"/>
          </p:cNvSpPr>
          <p:nvPr>
            <p:ph sz="quarter" idx="12"/>
          </p:nvPr>
        </p:nvSpPr>
        <p:spPr>
          <a:xfrm>
            <a:off x="246185" y="1016135"/>
            <a:ext cx="8077200" cy="533400"/>
          </a:xfrm>
        </p:spPr>
        <p:txBody>
          <a:bodyPr/>
          <a:lstStyle/>
          <a:p>
            <a:pPr marL="0" indent="0" algn="ctr">
              <a:buNone/>
            </a:pPr>
            <a:r>
              <a:rPr lang="en-US" b="1" dirty="0"/>
              <a:t>Client/server </a:t>
            </a:r>
            <a:r>
              <a:rPr lang="en-US" b="1" dirty="0" smtClean="0"/>
              <a:t>network</a:t>
            </a:r>
            <a:endParaRPr lang="en-US" dirty="0"/>
          </a:p>
        </p:txBody>
      </p:sp>
      <p:pic>
        <p:nvPicPr>
          <p:cNvPr id="7170" name="Picture 2" descr="An illustration shows a desktop computer, a laptop, a tablet, and a printer wired to a server.&#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6023" y="1537812"/>
            <a:ext cx="3057525" cy="332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a:spLocks noGrp="1"/>
          </p:cNvSpPr>
          <p:nvPr>
            <p:ph sz="quarter" idx="11"/>
          </p:nvPr>
        </p:nvSpPr>
        <p:spPr>
          <a:xfrm>
            <a:off x="152400" y="4876800"/>
            <a:ext cx="8915400" cy="1295400"/>
          </a:xfrm>
        </p:spPr>
        <p:txBody>
          <a:bodyPr/>
          <a:lstStyle/>
          <a:p>
            <a:pPr marL="0" indent="0">
              <a:buNone/>
            </a:pPr>
            <a:r>
              <a:rPr lang="en-US" sz="1800" b="1" dirty="0"/>
              <a:t>Figure 10-6 </a:t>
            </a:r>
            <a:r>
              <a:rPr lang="en-US" sz="1800" dirty="0"/>
              <a:t>As illustrated by the </a:t>
            </a:r>
            <a:r>
              <a:rPr lang="en-US" sz="1800" dirty="0" smtClean="0"/>
              <a:t>communications in </a:t>
            </a:r>
            <a:r>
              <a:rPr lang="en-US" sz="1800" dirty="0"/>
              <a:t>this simplified diagram, on a client/server </a:t>
            </a:r>
            <a:r>
              <a:rPr lang="en-US" sz="1800" dirty="0" smtClean="0"/>
              <a:t>network, one </a:t>
            </a:r>
            <a:r>
              <a:rPr lang="en-US" sz="1800" dirty="0"/>
              <a:t>or </a:t>
            </a:r>
            <a:r>
              <a:rPr lang="en-US" sz="1800" dirty="0" smtClean="0"/>
              <a:t>more </a:t>
            </a:r>
            <a:r>
              <a:rPr lang="en-US" sz="1800" dirty="0"/>
              <a:t>computers act as a server, and the </a:t>
            </a:r>
            <a:r>
              <a:rPr lang="en-US" sz="1800" dirty="0" smtClean="0"/>
              <a:t>client computers </a:t>
            </a:r>
            <a:r>
              <a:rPr lang="en-US" sz="1800" dirty="0"/>
              <a:t>and mobile devices access the server(s</a:t>
            </a:r>
            <a:r>
              <a:rPr lang="en-US" sz="1800" dirty="0" smtClean="0"/>
              <a:t>). Connections </a:t>
            </a:r>
            <a:r>
              <a:rPr lang="en-US" sz="1800" dirty="0"/>
              <a:t>can be wired or wireless and may </a:t>
            </a:r>
            <a:r>
              <a:rPr lang="en-US" sz="1800" dirty="0" smtClean="0"/>
              <a:t>occur through </a:t>
            </a:r>
            <a:r>
              <a:rPr lang="en-US" sz="1800" dirty="0"/>
              <a:t>a communications </a:t>
            </a:r>
            <a:r>
              <a:rPr lang="en-US" sz="1800" dirty="0" smtClean="0"/>
              <a:t>device.</a:t>
            </a:r>
          </a:p>
        </p:txBody>
      </p:sp>
    </p:spTree>
    <p:extLst>
      <p:ext uri="{BB962C8B-B14F-4D97-AF65-F5344CB8AC3E}">
        <p14:creationId xmlns:p14="http://schemas.microsoft.com/office/powerpoint/2010/main" val="1411467969"/>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62789"/>
            <a:ext cx="8032638" cy="1004011"/>
          </a:xfrm>
        </p:spPr>
        <p:txBody>
          <a:bodyPr/>
          <a:lstStyle/>
          <a:p>
            <a:pPr marL="0" marR="0" indent="0" algn="ctr" defTabSz="914400" rtl="0" eaLnBrk="1" fontAlgn="base" latinLnBrk="0" hangingPunct="1">
              <a:lnSpc>
                <a:spcPct val="100000"/>
              </a:lnSpc>
              <a:spcBef>
                <a:spcPct val="0"/>
              </a:spcBef>
              <a:spcAft>
                <a:spcPct val="0"/>
              </a:spcAft>
              <a:buClrTx/>
              <a:buSzTx/>
              <a:buFontTx/>
              <a:buNone/>
              <a:tabLst/>
              <a:defRPr/>
            </a:pPr>
            <a:r>
              <a:rPr lang="en-US" dirty="0" smtClean="0"/>
              <a:t>Networks </a:t>
            </a:r>
            <a:r>
              <a:rPr lang="en-US" sz="3600" b="0" kern="1200" dirty="0" smtClean="0">
                <a:solidFill>
                  <a:schemeClr val="tx1"/>
                </a:solidFill>
                <a:effectLst/>
                <a:latin typeface="Arial" pitchFamily="34" charset="0"/>
                <a:ea typeface="+mj-ea"/>
                <a:cs typeface="Arial" pitchFamily="34" charset="0"/>
              </a:rPr>
              <a:t>(9</a:t>
            </a:r>
            <a:r>
              <a:rPr lang="en-US" sz="3600" b="0" kern="1200" baseline="0" dirty="0" smtClean="0">
                <a:solidFill>
                  <a:schemeClr val="tx1"/>
                </a:solidFill>
                <a:effectLst/>
                <a:latin typeface="Arial" pitchFamily="34" charset="0"/>
                <a:ea typeface="+mj-ea"/>
                <a:cs typeface="Arial" pitchFamily="34" charset="0"/>
              </a:rPr>
              <a:t> of 9)</a:t>
            </a:r>
            <a:endParaRPr lang="en-US" dirty="0" smtClean="0">
              <a:effectLst/>
            </a:endParaRPr>
          </a:p>
        </p:txBody>
      </p:sp>
      <p:sp>
        <p:nvSpPr>
          <p:cNvPr id="6" name="Content Placeholder 5"/>
          <p:cNvSpPr>
            <a:spLocks noGrp="1"/>
          </p:cNvSpPr>
          <p:nvPr>
            <p:ph sz="quarter" idx="12"/>
          </p:nvPr>
        </p:nvSpPr>
        <p:spPr>
          <a:xfrm>
            <a:off x="246185" y="1016135"/>
            <a:ext cx="8077200" cy="533400"/>
          </a:xfrm>
        </p:spPr>
        <p:txBody>
          <a:bodyPr/>
          <a:lstStyle/>
          <a:p>
            <a:pPr marL="0" indent="0" algn="ctr">
              <a:buNone/>
            </a:pPr>
            <a:r>
              <a:rPr lang="en-US" dirty="0"/>
              <a:t>Peer-to-peer network</a:t>
            </a:r>
          </a:p>
        </p:txBody>
      </p:sp>
      <p:pic>
        <p:nvPicPr>
          <p:cNvPr id="8194" name="Picture 2" descr="An illustration shows two laptops and two desktop computers interconnected with each other.&#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9995" y="1633966"/>
            <a:ext cx="3884010" cy="3123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a:spLocks noGrp="1"/>
          </p:cNvSpPr>
          <p:nvPr>
            <p:ph sz="quarter" idx="11"/>
          </p:nvPr>
        </p:nvSpPr>
        <p:spPr>
          <a:xfrm>
            <a:off x="114300" y="4876800"/>
            <a:ext cx="8915400" cy="1295400"/>
          </a:xfrm>
        </p:spPr>
        <p:txBody>
          <a:bodyPr/>
          <a:lstStyle/>
          <a:p>
            <a:pPr marL="0" indent="0">
              <a:buNone/>
            </a:pPr>
            <a:r>
              <a:rPr lang="en-US" sz="1800" b="1" dirty="0"/>
              <a:t>Figure 10-7 </a:t>
            </a:r>
            <a:r>
              <a:rPr lang="en-US" sz="1800" dirty="0"/>
              <a:t>As illustrated by the communications </a:t>
            </a:r>
            <a:r>
              <a:rPr lang="en-US" sz="1800" dirty="0" smtClean="0"/>
              <a:t>in this </a:t>
            </a:r>
            <a:r>
              <a:rPr lang="en-US" sz="1800" dirty="0"/>
              <a:t>simplified diagram, each computer or mobile </a:t>
            </a:r>
            <a:r>
              <a:rPr lang="en-US" sz="1800" dirty="0" smtClean="0"/>
              <a:t>device on a </a:t>
            </a:r>
            <a:r>
              <a:rPr lang="en-US" sz="1800" dirty="0"/>
              <a:t>P2P network shares its hardware and software </a:t>
            </a:r>
            <a:r>
              <a:rPr lang="en-US" sz="1800" dirty="0" smtClean="0"/>
              <a:t>with other </a:t>
            </a:r>
            <a:r>
              <a:rPr lang="en-US" sz="1800" dirty="0"/>
              <a:t>computers and mobile devices on the </a:t>
            </a:r>
            <a:r>
              <a:rPr lang="en-US" sz="1800" dirty="0" smtClean="0"/>
              <a:t>network. Connections </a:t>
            </a:r>
            <a:r>
              <a:rPr lang="en-US" sz="1800" dirty="0"/>
              <a:t>can be wired or wireless and may </a:t>
            </a:r>
            <a:r>
              <a:rPr lang="en-US" sz="1800" dirty="0" smtClean="0"/>
              <a:t>occur through </a:t>
            </a:r>
            <a:r>
              <a:rPr lang="en-US" sz="1800" dirty="0"/>
              <a:t>a communications </a:t>
            </a:r>
            <a:r>
              <a:rPr lang="en-US" sz="1800" dirty="0" smtClean="0"/>
              <a:t>device. </a:t>
            </a:r>
          </a:p>
        </p:txBody>
      </p:sp>
    </p:spTree>
    <p:extLst>
      <p:ext uri="{BB962C8B-B14F-4D97-AF65-F5344CB8AC3E}">
        <p14:creationId xmlns:p14="http://schemas.microsoft.com/office/powerpoint/2010/main" val="4208813314"/>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Communications Software</a:t>
            </a:r>
          </a:p>
        </p:txBody>
      </p:sp>
      <p:sp>
        <p:nvSpPr>
          <p:cNvPr id="7" name="Content Placeholder 6"/>
          <p:cNvSpPr>
            <a:spLocks noGrp="1"/>
          </p:cNvSpPr>
          <p:nvPr>
            <p:ph idx="1"/>
          </p:nvPr>
        </p:nvSpPr>
        <p:spPr/>
        <p:txBody>
          <a:bodyPr/>
          <a:lstStyle/>
          <a:p>
            <a:r>
              <a:rPr lang="en-US" b="1" dirty="0"/>
              <a:t>Communications software</a:t>
            </a:r>
            <a:r>
              <a:rPr lang="en-US" dirty="0"/>
              <a:t> consists of programs and apps that</a:t>
            </a:r>
            <a:r>
              <a:rPr lang="en-US" dirty="0" smtClean="0"/>
              <a:t>:</a:t>
            </a:r>
          </a:p>
          <a:p>
            <a:pPr lvl="1"/>
            <a:r>
              <a:rPr lang="en-US" dirty="0"/>
              <a:t>Help users establish a connection to another computer, mobile device, or network</a:t>
            </a:r>
          </a:p>
          <a:p>
            <a:pPr lvl="1"/>
            <a:r>
              <a:rPr lang="en-US" dirty="0"/>
              <a:t>Manage the transmission of data, instructions, and information</a:t>
            </a:r>
          </a:p>
          <a:p>
            <a:pPr lvl="1"/>
            <a:r>
              <a:rPr lang="en-US" dirty="0"/>
              <a:t>Provide an interface for users to communicate with one </a:t>
            </a:r>
            <a:r>
              <a:rPr lang="en-US" dirty="0" smtClean="0"/>
              <a:t>another</a:t>
            </a:r>
            <a:endParaRPr lang="en-US" sz="2800" dirty="0"/>
          </a:p>
        </p:txBody>
      </p:sp>
    </p:spTree>
    <p:extLst>
      <p:ext uri="{BB962C8B-B14F-4D97-AF65-F5344CB8AC3E}">
        <p14:creationId xmlns:p14="http://schemas.microsoft.com/office/powerpoint/2010/main" val="1522438618"/>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marL="0" marR="0" indent="0" algn="ctr" defTabSz="914400" rtl="0" eaLnBrk="1" fontAlgn="base" latinLnBrk="0" hangingPunct="1">
              <a:lnSpc>
                <a:spcPct val="100000"/>
              </a:lnSpc>
              <a:spcBef>
                <a:spcPct val="0"/>
              </a:spcBef>
              <a:spcAft>
                <a:spcPct val="0"/>
              </a:spcAft>
              <a:buClrTx/>
              <a:buSzTx/>
              <a:buFontTx/>
              <a:buNone/>
              <a:tabLst/>
              <a:defRPr/>
            </a:pPr>
            <a:r>
              <a:rPr lang="en-US" dirty="0"/>
              <a:t>Network Communications Standards </a:t>
            </a:r>
            <a:r>
              <a:rPr lang="en-US" dirty="0" smtClean="0"/>
              <a:t>and Protocols</a:t>
            </a:r>
            <a:r>
              <a:rPr lang="en-US" baseline="0" dirty="0" smtClean="0"/>
              <a:t> </a:t>
            </a:r>
            <a:r>
              <a:rPr lang="en-US" sz="3600" b="0" kern="1200" dirty="0" smtClean="0">
                <a:solidFill>
                  <a:schemeClr val="bg1"/>
                </a:solidFill>
                <a:effectLst/>
                <a:latin typeface="Arial" pitchFamily="34" charset="0"/>
                <a:ea typeface="Verdana" pitchFamily="34" charset="0"/>
                <a:cs typeface="Arial" pitchFamily="34" charset="0"/>
              </a:rPr>
              <a:t>(1</a:t>
            </a:r>
            <a:r>
              <a:rPr lang="en-US" sz="3600" b="0" kern="1200" baseline="0" dirty="0" smtClean="0">
                <a:solidFill>
                  <a:schemeClr val="bg1"/>
                </a:solidFill>
                <a:effectLst/>
                <a:latin typeface="Arial" pitchFamily="34" charset="0"/>
                <a:ea typeface="Verdana" pitchFamily="34" charset="0"/>
                <a:cs typeface="Arial" pitchFamily="34" charset="0"/>
              </a:rPr>
              <a:t> of 6)</a:t>
            </a:r>
            <a:endParaRPr lang="en-US" dirty="0" smtClean="0">
              <a:effectLst/>
            </a:endParaRPr>
          </a:p>
        </p:txBody>
      </p:sp>
      <p:sp>
        <p:nvSpPr>
          <p:cNvPr id="7" name="Content Placeholder 6"/>
          <p:cNvSpPr>
            <a:spLocks noGrp="1"/>
          </p:cNvSpPr>
          <p:nvPr>
            <p:ph idx="1"/>
          </p:nvPr>
        </p:nvSpPr>
        <p:spPr/>
        <p:txBody>
          <a:bodyPr/>
          <a:lstStyle/>
          <a:p>
            <a:pPr lvl="0"/>
            <a:r>
              <a:rPr lang="en-US" dirty="0" smtClean="0"/>
              <a:t>Ethernet</a:t>
            </a:r>
          </a:p>
          <a:p>
            <a:pPr lvl="0"/>
            <a:r>
              <a:rPr lang="en-US" dirty="0" smtClean="0"/>
              <a:t>Token </a:t>
            </a:r>
            <a:r>
              <a:rPr lang="en-US" dirty="0"/>
              <a:t>ring</a:t>
            </a:r>
          </a:p>
          <a:p>
            <a:pPr lvl="0"/>
            <a:r>
              <a:rPr lang="en-US" dirty="0"/>
              <a:t>TCP/IP</a:t>
            </a:r>
          </a:p>
          <a:p>
            <a:pPr lvl="0"/>
            <a:r>
              <a:rPr lang="en-US" dirty="0"/>
              <a:t>Wi-Fi</a:t>
            </a:r>
          </a:p>
          <a:p>
            <a:pPr lvl="0"/>
            <a:r>
              <a:rPr lang="en-US" dirty="0"/>
              <a:t>LTE</a:t>
            </a:r>
          </a:p>
          <a:p>
            <a:pPr lvl="0"/>
            <a:r>
              <a:rPr lang="en-US" dirty="0"/>
              <a:t>Bluetooth</a:t>
            </a:r>
          </a:p>
          <a:p>
            <a:pPr lvl="0"/>
            <a:r>
              <a:rPr lang="en-US" dirty="0"/>
              <a:t>UWB</a:t>
            </a:r>
          </a:p>
          <a:p>
            <a:pPr lvl="0"/>
            <a:r>
              <a:rPr lang="en-US" dirty="0"/>
              <a:t>IrDA</a:t>
            </a:r>
          </a:p>
          <a:p>
            <a:pPr lvl="0"/>
            <a:r>
              <a:rPr lang="en-US" dirty="0"/>
              <a:t>RFID</a:t>
            </a:r>
          </a:p>
          <a:p>
            <a:pPr lvl="0"/>
            <a:r>
              <a:rPr lang="en-US" dirty="0"/>
              <a:t>NFC</a:t>
            </a:r>
          </a:p>
        </p:txBody>
      </p:sp>
    </p:spTree>
    <p:extLst>
      <p:ext uri="{BB962C8B-B14F-4D97-AF65-F5344CB8AC3E}">
        <p14:creationId xmlns:p14="http://schemas.microsoft.com/office/powerpoint/2010/main" val="29839765"/>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a:t>Network Communications Standards </a:t>
            </a:r>
            <a:r>
              <a:rPr lang="en-US" dirty="0" smtClean="0"/>
              <a:t>and Protocols </a:t>
            </a:r>
            <a:r>
              <a:rPr lang="en-US" sz="3600" b="0" kern="1200" dirty="0" smtClean="0">
                <a:solidFill>
                  <a:schemeClr val="bg1"/>
                </a:solidFill>
                <a:effectLst/>
                <a:latin typeface="Arial" pitchFamily="34" charset="0"/>
                <a:ea typeface="Verdana" pitchFamily="34" charset="0"/>
                <a:cs typeface="Arial" pitchFamily="34" charset="0"/>
              </a:rPr>
              <a:t>(2</a:t>
            </a:r>
            <a:r>
              <a:rPr lang="en-US" sz="3600" b="0" kern="1200" baseline="0" dirty="0" smtClean="0">
                <a:solidFill>
                  <a:schemeClr val="bg1"/>
                </a:solidFill>
                <a:effectLst/>
                <a:latin typeface="Arial" pitchFamily="34" charset="0"/>
                <a:ea typeface="Verdana" pitchFamily="34" charset="0"/>
                <a:cs typeface="Arial" pitchFamily="34" charset="0"/>
              </a:rPr>
              <a:t> of 6)</a:t>
            </a:r>
            <a:endParaRPr lang="en-US" dirty="0"/>
          </a:p>
        </p:txBody>
      </p:sp>
      <p:sp>
        <p:nvSpPr>
          <p:cNvPr id="7" name="Content Placeholder 6"/>
          <p:cNvSpPr>
            <a:spLocks noGrp="1"/>
          </p:cNvSpPr>
          <p:nvPr>
            <p:ph idx="1"/>
          </p:nvPr>
        </p:nvSpPr>
        <p:spPr/>
        <p:txBody>
          <a:bodyPr/>
          <a:lstStyle/>
          <a:p>
            <a:pPr lvl="0"/>
            <a:r>
              <a:rPr lang="en-US" b="1" dirty="0"/>
              <a:t>Ethernet</a:t>
            </a:r>
            <a:r>
              <a:rPr lang="en-US" dirty="0"/>
              <a:t> is a network standard that specifies no central computer or device on the network (nodes) </a:t>
            </a:r>
            <a:r>
              <a:rPr lang="en-US" dirty="0" smtClean="0"/>
              <a:t>should </a:t>
            </a:r>
            <a:r>
              <a:rPr lang="en-US" dirty="0"/>
              <a:t>control when data can be </a:t>
            </a:r>
            <a:r>
              <a:rPr lang="en-US" dirty="0" smtClean="0"/>
              <a:t>transmitted</a:t>
            </a:r>
          </a:p>
          <a:p>
            <a:r>
              <a:rPr lang="en-US" dirty="0"/>
              <a:t>The </a:t>
            </a:r>
            <a:r>
              <a:rPr lang="en-US" b="1" dirty="0"/>
              <a:t>token ring</a:t>
            </a:r>
            <a:r>
              <a:rPr lang="en-US" dirty="0"/>
              <a:t> standard specifies that computers and devices on the network share or pass a special signal (token)</a:t>
            </a:r>
          </a:p>
          <a:p>
            <a:r>
              <a:rPr lang="en-US" b="1" dirty="0"/>
              <a:t>TCP/IP</a:t>
            </a:r>
            <a:r>
              <a:rPr lang="en-US" dirty="0"/>
              <a:t> is a network protocol that defines how messages (data) are routed from one end of a network to </a:t>
            </a:r>
            <a:r>
              <a:rPr lang="en-US" dirty="0" smtClean="0"/>
              <a:t>another</a:t>
            </a:r>
            <a:endParaRPr lang="en-US" b="1" dirty="0"/>
          </a:p>
        </p:txBody>
      </p:sp>
    </p:spTree>
    <p:extLst>
      <p:ext uri="{BB962C8B-B14F-4D97-AF65-F5344CB8AC3E}">
        <p14:creationId xmlns:p14="http://schemas.microsoft.com/office/powerpoint/2010/main" val="1297798241"/>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5680" y="0"/>
            <a:ext cx="8032638" cy="1004011"/>
          </a:xfrm>
        </p:spPr>
        <p:txBody>
          <a:bodyPr>
            <a:noAutofit/>
          </a:bodyPr>
          <a:lstStyle/>
          <a:p>
            <a:r>
              <a:rPr lang="en-US" dirty="0"/>
              <a:t>Network Communications Standards </a:t>
            </a:r>
            <a:r>
              <a:rPr lang="en-US" dirty="0" smtClean="0"/>
              <a:t>and Protocols </a:t>
            </a:r>
            <a:r>
              <a:rPr lang="en-US" sz="3600" b="0" kern="1200" dirty="0" smtClean="0">
                <a:solidFill>
                  <a:schemeClr val="tx1"/>
                </a:solidFill>
                <a:effectLst/>
                <a:latin typeface="Arial" pitchFamily="34" charset="0"/>
                <a:ea typeface="+mj-ea"/>
                <a:cs typeface="Arial" pitchFamily="34" charset="0"/>
              </a:rPr>
              <a:t>(3</a:t>
            </a:r>
            <a:r>
              <a:rPr lang="en-US" sz="3600" b="0" kern="1200" baseline="0" dirty="0" smtClean="0">
                <a:solidFill>
                  <a:schemeClr val="tx1"/>
                </a:solidFill>
                <a:effectLst/>
                <a:latin typeface="Arial" pitchFamily="34" charset="0"/>
                <a:ea typeface="+mj-ea"/>
                <a:cs typeface="Arial" pitchFamily="34" charset="0"/>
              </a:rPr>
              <a:t> of 6)</a:t>
            </a:r>
            <a:endParaRPr lang="en-US" dirty="0"/>
          </a:p>
        </p:txBody>
      </p:sp>
      <p:pic>
        <p:nvPicPr>
          <p:cNvPr id="9218" name="Picture 2" descr="&quot;An illustration shows the following steps involved in How Communications Standards Might Work Together: &#10;Step 1- COMMUNICATIONS SOFTWARE: Using a browser, you request a webpage on a web server be displayed on your computer screen. This is accompanied by an inset showing a screenshot of a webpage.&#10;Step 2a - TCP/IP: Your computer uses the TCP/IP standard to establish a connection with the web server that stores the requested webpage, divide the webpage into packets, provide an address for each packet, and reassemble the webpage once it arrives at your computer. Routers send the packets over the Internet from the web server to your computer.&#10;Step 2b - ETHERNET: The Ethernet standard controls how devices (adapter cards, routers, modems, etc.) share access to the media (cables and lines) and how devices transmit data over the transmission media. This is accompanied by a photo of a man using a laptop, labeled as, “client (your computer),” connected to a server via Ethernet cable. A virtual path shows a series of packets between the client and the server.&#10;&quot;&#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897" y="1371600"/>
            <a:ext cx="5596205" cy="382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a:spLocks noGrp="1"/>
          </p:cNvSpPr>
          <p:nvPr>
            <p:ph sz="quarter" idx="12"/>
          </p:nvPr>
        </p:nvSpPr>
        <p:spPr>
          <a:xfrm>
            <a:off x="145366" y="5314426"/>
            <a:ext cx="8991600" cy="838200"/>
          </a:xfrm>
        </p:spPr>
        <p:txBody>
          <a:bodyPr/>
          <a:lstStyle/>
          <a:p>
            <a:pPr marL="0" indent="0">
              <a:buNone/>
            </a:pPr>
            <a:r>
              <a:rPr lang="en-US" sz="1800" b="1" dirty="0"/>
              <a:t>Figure 10-8 </a:t>
            </a:r>
            <a:r>
              <a:rPr lang="en-US" sz="1800" dirty="0"/>
              <a:t>This figure illustrates how Internet communications use TCP/IP and Ethernet to ensure that data travels correctly </a:t>
            </a:r>
            <a:r>
              <a:rPr lang="en-US" sz="1800" dirty="0" smtClean="0"/>
              <a:t>to its destination.</a:t>
            </a:r>
          </a:p>
        </p:txBody>
      </p:sp>
    </p:spTree>
    <p:extLst>
      <p:ext uri="{BB962C8B-B14F-4D97-AF65-F5344CB8AC3E}">
        <p14:creationId xmlns:p14="http://schemas.microsoft.com/office/powerpoint/2010/main" val="2605936694"/>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a:t>Network Communications Standards </a:t>
            </a:r>
            <a:r>
              <a:rPr lang="en-US" dirty="0" smtClean="0"/>
              <a:t>and Protocols </a:t>
            </a:r>
            <a:r>
              <a:rPr lang="en-US" sz="3600" b="0" kern="1200" dirty="0" smtClean="0">
                <a:solidFill>
                  <a:schemeClr val="bg1"/>
                </a:solidFill>
                <a:effectLst/>
                <a:latin typeface="Arial" pitchFamily="34" charset="0"/>
                <a:ea typeface="Verdana" pitchFamily="34" charset="0"/>
                <a:cs typeface="Arial" pitchFamily="34" charset="0"/>
              </a:rPr>
              <a:t>(4</a:t>
            </a:r>
            <a:r>
              <a:rPr lang="en-US" sz="3600" b="0" kern="1200" baseline="0" dirty="0" smtClean="0">
                <a:solidFill>
                  <a:schemeClr val="bg1"/>
                </a:solidFill>
                <a:effectLst/>
                <a:latin typeface="Arial" pitchFamily="34" charset="0"/>
                <a:ea typeface="Verdana" pitchFamily="34" charset="0"/>
                <a:cs typeface="Arial" pitchFamily="34" charset="0"/>
              </a:rPr>
              <a:t> of 6)</a:t>
            </a:r>
            <a:endParaRPr lang="en-US" dirty="0"/>
          </a:p>
        </p:txBody>
      </p:sp>
      <p:sp>
        <p:nvSpPr>
          <p:cNvPr id="7" name="Content Placeholder 6"/>
          <p:cNvSpPr>
            <a:spLocks noGrp="1"/>
          </p:cNvSpPr>
          <p:nvPr>
            <p:ph idx="1"/>
          </p:nvPr>
        </p:nvSpPr>
        <p:spPr/>
        <p:txBody>
          <a:bodyPr/>
          <a:lstStyle/>
          <a:p>
            <a:r>
              <a:rPr lang="en-US" sz="2000" b="1" dirty="0"/>
              <a:t>Wi-Fi</a:t>
            </a:r>
            <a:r>
              <a:rPr lang="en-US" sz="2000" dirty="0"/>
              <a:t> identifies any network based on the </a:t>
            </a:r>
            <a:r>
              <a:rPr lang="en-US" sz="2000" b="1" dirty="0"/>
              <a:t>802.11</a:t>
            </a:r>
            <a:r>
              <a:rPr lang="en-US" sz="2000" dirty="0"/>
              <a:t> standard that specifies how two wireless devices communicate over the air with each other</a:t>
            </a:r>
          </a:p>
          <a:p>
            <a:r>
              <a:rPr lang="en-US" sz="2000" b="1" dirty="0"/>
              <a:t>LTE </a:t>
            </a:r>
            <a:r>
              <a:rPr lang="en-US" sz="2000" dirty="0"/>
              <a:t>is a network standard that defines how high-speed cellular transmissions use broadcast radio to transmit data for mobile communications</a:t>
            </a:r>
            <a:endParaRPr lang="en-US" sz="2000" b="1" dirty="0"/>
          </a:p>
          <a:p>
            <a:r>
              <a:rPr lang="en-US" sz="2000" b="1" dirty="0"/>
              <a:t>Bluetooth</a:t>
            </a:r>
            <a:r>
              <a:rPr lang="en-US" sz="2000" dirty="0"/>
              <a:t> is a network protocol that defines how two Bluetooth devices use short-range radio waves to transmit data</a:t>
            </a:r>
          </a:p>
          <a:p>
            <a:r>
              <a:rPr lang="en-US" sz="2000" b="1" dirty="0"/>
              <a:t>UWB</a:t>
            </a:r>
            <a:r>
              <a:rPr lang="en-US" sz="2000" dirty="0"/>
              <a:t> (</a:t>
            </a:r>
            <a:r>
              <a:rPr lang="en-US" sz="2000" b="1" dirty="0"/>
              <a:t>ultra-wideband</a:t>
            </a:r>
            <a:r>
              <a:rPr lang="en-US" sz="2000" dirty="0"/>
              <a:t>) is a network standard that specifies how two UWB devices use short-range radio waves to communicate at high speeds with each other</a:t>
            </a:r>
          </a:p>
          <a:p>
            <a:r>
              <a:rPr lang="en-US" sz="2000" b="1" dirty="0"/>
              <a:t>IrDA</a:t>
            </a:r>
            <a:r>
              <a:rPr lang="en-US" sz="2000" dirty="0"/>
              <a:t> transmits data wirelessly via infrared (IR) light waves</a:t>
            </a:r>
          </a:p>
          <a:p>
            <a:r>
              <a:rPr lang="en-US" sz="2000" b="1" dirty="0"/>
              <a:t>RFID </a:t>
            </a:r>
            <a:r>
              <a:rPr lang="en-US" sz="2000" dirty="0"/>
              <a:t>is a protocol that defines how a network uses radio signals to communicate with a tag placed in or attached to an object, an animal, or a person</a:t>
            </a:r>
            <a:endParaRPr lang="en-US" sz="2000" b="1" dirty="0"/>
          </a:p>
        </p:txBody>
      </p:sp>
    </p:spTree>
    <p:extLst>
      <p:ext uri="{BB962C8B-B14F-4D97-AF65-F5344CB8AC3E}">
        <p14:creationId xmlns:p14="http://schemas.microsoft.com/office/powerpoint/2010/main" val="940660514"/>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 Overview (1 of 2)</a:t>
            </a:r>
            <a:endParaRPr lang="en-US" dirty="0"/>
          </a:p>
        </p:txBody>
      </p:sp>
      <p:sp>
        <p:nvSpPr>
          <p:cNvPr id="3" name="Content Placeholder 2"/>
          <p:cNvSpPr>
            <a:spLocks noGrp="1"/>
          </p:cNvSpPr>
          <p:nvPr>
            <p:ph idx="1"/>
          </p:nvPr>
        </p:nvSpPr>
        <p:spPr/>
        <p:txBody>
          <a:bodyPr/>
          <a:lstStyle/>
          <a:p>
            <a:pPr lvl="0"/>
            <a:r>
              <a:rPr lang="en-US" sz="2800" dirty="0"/>
              <a:t>Discuss the purpose of the components required for successful </a:t>
            </a:r>
            <a:r>
              <a:rPr lang="fr-FR" sz="2800" dirty="0"/>
              <a:t>communications </a:t>
            </a:r>
            <a:r>
              <a:rPr lang="en-US" sz="2800" dirty="0"/>
              <a:t>and identify various sending and receiving devices</a:t>
            </a:r>
          </a:p>
          <a:p>
            <a:pPr lvl="0"/>
            <a:r>
              <a:rPr lang="en-US" sz="2800" dirty="0"/>
              <a:t>Differentiate among LANs, MANs, WANs, and PANs</a:t>
            </a:r>
          </a:p>
          <a:p>
            <a:pPr lvl="0"/>
            <a:r>
              <a:rPr lang="en-US" sz="2800" dirty="0"/>
              <a:t>Differentiate between client/server and peer-to-peer networks</a:t>
            </a:r>
          </a:p>
          <a:p>
            <a:pPr lvl="0"/>
            <a:r>
              <a:rPr lang="en-US" sz="2800" dirty="0"/>
              <a:t>Explain the purpose of communications software</a:t>
            </a:r>
          </a:p>
          <a:p>
            <a:pPr lvl="0"/>
            <a:r>
              <a:rPr lang="en-US" sz="2800" dirty="0"/>
              <a:t>Describe the various network communications standards and </a:t>
            </a:r>
            <a:r>
              <a:rPr lang="en-US" sz="2800" dirty="0" smtClean="0"/>
              <a:t>protocols</a:t>
            </a:r>
            <a:endParaRPr lang="en-US" sz="2800" dirty="0"/>
          </a:p>
        </p:txBody>
      </p:sp>
    </p:spTree>
    <p:extLst>
      <p:ext uri="{BB962C8B-B14F-4D97-AF65-F5344CB8AC3E}">
        <p14:creationId xmlns:p14="http://schemas.microsoft.com/office/powerpoint/2010/main" val="2950063288"/>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5680" y="62789"/>
            <a:ext cx="8032638" cy="1004011"/>
          </a:xfrm>
        </p:spPr>
        <p:txBody>
          <a:bodyPr>
            <a:noAutofit/>
          </a:bodyPr>
          <a:lstStyle/>
          <a:p>
            <a:r>
              <a:rPr lang="en-US" dirty="0"/>
              <a:t>Network Communications Standards </a:t>
            </a:r>
            <a:r>
              <a:rPr lang="en-US" dirty="0" smtClean="0"/>
              <a:t>and Protocols </a:t>
            </a:r>
            <a:r>
              <a:rPr lang="en-US" sz="3600" b="0" kern="1200" dirty="0" smtClean="0">
                <a:solidFill>
                  <a:schemeClr val="tx1"/>
                </a:solidFill>
                <a:effectLst/>
                <a:latin typeface="Arial" pitchFamily="34" charset="0"/>
                <a:ea typeface="+mj-ea"/>
                <a:cs typeface="Arial" pitchFamily="34" charset="0"/>
              </a:rPr>
              <a:t>(5</a:t>
            </a:r>
            <a:r>
              <a:rPr lang="en-US" sz="3600" b="0" kern="1200" baseline="0" dirty="0" smtClean="0">
                <a:solidFill>
                  <a:schemeClr val="tx1"/>
                </a:solidFill>
                <a:effectLst/>
                <a:latin typeface="Arial" pitchFamily="34" charset="0"/>
                <a:ea typeface="+mj-ea"/>
                <a:cs typeface="Arial" pitchFamily="34" charset="0"/>
              </a:rPr>
              <a:t> of 6)</a:t>
            </a:r>
            <a:endParaRPr lang="en-US" dirty="0"/>
          </a:p>
        </p:txBody>
      </p:sp>
      <p:pic>
        <p:nvPicPr>
          <p:cNvPr id="10242" name="Picture 2" descr="&quot;An illustration shows the following steps involved in How Electronic RFID Toll Collection Works: &#10;Step 1- Motorist purchases an RFID transponder or RFID tag and attaches it to the vehicle’s windshield. This is accompanied by a photo showing a car with RFID tag enabled. &#10;Step 2- As the vehicle approaches the tollbooth, the RFID reader in the tollbooth sends a radio wave that activates the windshield-mounted RFID tag. The activated tag sends vehicle information to the RFID reader. This is accompanied by a photo of a tollbooth.&#10;Step 3- The RFID reader sends the vehicle information to the lane controller. The lane controller, which is part of a local area network, transmits the vehicle information to a central computer that subtracts the toll from the motorist’s account. If the vehicle does not have an RFID tag, a high-speed camera takes a picture of the license plate and the computer prints a violation notice, which is mailed to the motorist, accompanied by a photo shows a server.&#10;&quot;&#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966" y="1143000"/>
            <a:ext cx="5067943" cy="4085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a:spLocks noGrp="1"/>
          </p:cNvSpPr>
          <p:nvPr>
            <p:ph sz="quarter" idx="12"/>
          </p:nvPr>
        </p:nvSpPr>
        <p:spPr>
          <a:xfrm>
            <a:off x="554075" y="5496955"/>
            <a:ext cx="8174182" cy="473142"/>
          </a:xfrm>
        </p:spPr>
        <p:txBody>
          <a:bodyPr/>
          <a:lstStyle/>
          <a:p>
            <a:pPr marL="0" indent="0">
              <a:buNone/>
            </a:pPr>
            <a:r>
              <a:rPr lang="en-US" sz="1800" b="1" dirty="0"/>
              <a:t>Figure 10-9 </a:t>
            </a:r>
            <a:r>
              <a:rPr lang="en-US" sz="1800" dirty="0"/>
              <a:t>This figure shows how electronic RFID toll collection works</a:t>
            </a:r>
            <a:r>
              <a:rPr lang="en-US" sz="1800" dirty="0" smtClean="0"/>
              <a:t>. </a:t>
            </a:r>
          </a:p>
        </p:txBody>
      </p:sp>
    </p:spTree>
    <p:extLst>
      <p:ext uri="{BB962C8B-B14F-4D97-AF65-F5344CB8AC3E}">
        <p14:creationId xmlns:p14="http://schemas.microsoft.com/office/powerpoint/2010/main" val="3642452930"/>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2789"/>
            <a:ext cx="8032638" cy="1004011"/>
          </a:xfrm>
        </p:spPr>
        <p:txBody>
          <a:bodyPr>
            <a:noAutofit/>
          </a:bodyPr>
          <a:lstStyle/>
          <a:p>
            <a:r>
              <a:rPr lang="en-US" dirty="0"/>
              <a:t>Network Communications Standards </a:t>
            </a:r>
            <a:r>
              <a:rPr lang="en-US" dirty="0" smtClean="0"/>
              <a:t>and Protocols </a:t>
            </a:r>
            <a:r>
              <a:rPr lang="en-US" sz="3600" b="0" kern="1200" dirty="0" smtClean="0">
                <a:solidFill>
                  <a:schemeClr val="tx1"/>
                </a:solidFill>
                <a:effectLst/>
                <a:latin typeface="Arial" pitchFamily="34" charset="0"/>
                <a:ea typeface="+mj-ea"/>
                <a:cs typeface="Arial" pitchFamily="34" charset="0"/>
              </a:rPr>
              <a:t>(6</a:t>
            </a:r>
            <a:r>
              <a:rPr lang="en-US" sz="3600" b="0" kern="1200" baseline="0" dirty="0" smtClean="0">
                <a:solidFill>
                  <a:schemeClr val="tx1"/>
                </a:solidFill>
                <a:effectLst/>
                <a:latin typeface="Arial" pitchFamily="34" charset="0"/>
                <a:ea typeface="+mj-ea"/>
                <a:cs typeface="Arial" pitchFamily="34" charset="0"/>
              </a:rPr>
              <a:t> of 6)</a:t>
            </a:r>
            <a:endParaRPr lang="en-US" dirty="0"/>
          </a:p>
        </p:txBody>
      </p:sp>
      <p:sp>
        <p:nvSpPr>
          <p:cNvPr id="7" name="Content Placeholder 6"/>
          <p:cNvSpPr>
            <a:spLocks noGrp="1"/>
          </p:cNvSpPr>
          <p:nvPr>
            <p:ph sz="quarter" idx="11"/>
          </p:nvPr>
        </p:nvSpPr>
        <p:spPr>
          <a:xfrm>
            <a:off x="76200" y="1143000"/>
            <a:ext cx="8991600" cy="1064950"/>
          </a:xfrm>
        </p:spPr>
        <p:txBody>
          <a:bodyPr/>
          <a:lstStyle/>
          <a:p>
            <a:r>
              <a:rPr lang="en-US" sz="2000" b="1" dirty="0"/>
              <a:t>NFC</a:t>
            </a:r>
            <a:r>
              <a:rPr lang="en-US" sz="2000" dirty="0"/>
              <a:t> (near field communication) is a protocol, based on RFID, that defines how a network uses close-range radio signals to communicate between two devices or objects equipped with NFC technology</a:t>
            </a:r>
          </a:p>
        </p:txBody>
      </p:sp>
      <p:pic>
        <p:nvPicPr>
          <p:cNvPr id="11266" name="Picture 2" descr="An illustration shows two photos. The first photo shows a credit card, labeled as “NFC-enabled credit card”, emitting radio signals in front of a sensor screen. The second photo shows a smartphone scanning NFC tags on a laptop. An inset photo shows backside of a NFC tag.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1150" y="2368576"/>
            <a:ext cx="3177886" cy="3212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a:spLocks noGrp="1"/>
          </p:cNvSpPr>
          <p:nvPr>
            <p:ph sz="quarter" idx="12"/>
          </p:nvPr>
        </p:nvSpPr>
        <p:spPr>
          <a:xfrm>
            <a:off x="152400" y="5562600"/>
            <a:ext cx="8839200" cy="609600"/>
          </a:xfrm>
        </p:spPr>
        <p:txBody>
          <a:bodyPr/>
          <a:lstStyle/>
          <a:p>
            <a:pPr marL="0" indent="0">
              <a:buNone/>
            </a:pPr>
            <a:r>
              <a:rPr lang="en-US" sz="1800" b="1" dirty="0"/>
              <a:t>Figure 10-10</a:t>
            </a:r>
            <a:r>
              <a:rPr lang="en-US" sz="1800" dirty="0"/>
              <a:t> Some objects, such as credit cards, are NFC enabled</a:t>
            </a:r>
            <a:r>
              <a:rPr lang="en-US" sz="1800" dirty="0" smtClean="0"/>
              <a:t>. You </a:t>
            </a:r>
            <a:r>
              <a:rPr lang="en-US" sz="1800" dirty="0"/>
              <a:t>also can program NFC tags </a:t>
            </a:r>
            <a:r>
              <a:rPr lang="en-US" sz="1800" dirty="0" smtClean="0"/>
              <a:t>yourself.</a:t>
            </a:r>
            <a:endParaRPr lang="en-US" sz="1800" dirty="0"/>
          </a:p>
        </p:txBody>
      </p:sp>
    </p:spTree>
    <p:extLst>
      <p:ext uri="{BB962C8B-B14F-4D97-AF65-F5344CB8AC3E}">
        <p14:creationId xmlns:p14="http://schemas.microsoft.com/office/powerpoint/2010/main" val="120411016"/>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15240"/>
            <a:ext cx="8032638" cy="1004011"/>
          </a:xfrm>
        </p:spPr>
        <p:txBody>
          <a:bodyPr/>
          <a:lstStyle/>
          <a:p>
            <a:r>
              <a:rPr lang="en-US" dirty="0"/>
              <a:t>Communications </a:t>
            </a:r>
            <a:r>
              <a:rPr lang="en-US" dirty="0" smtClean="0"/>
              <a:t>Lines </a:t>
            </a:r>
            <a:r>
              <a:rPr lang="en-US" sz="3600" b="0" kern="1200" dirty="0" smtClean="0">
                <a:solidFill>
                  <a:schemeClr val="tx1"/>
                </a:solidFill>
                <a:effectLst/>
                <a:latin typeface="Arial" pitchFamily="34" charset="0"/>
                <a:ea typeface="+mj-ea"/>
                <a:cs typeface="Arial" pitchFamily="34" charset="0"/>
              </a:rPr>
              <a:t>(1</a:t>
            </a:r>
            <a:r>
              <a:rPr lang="en-US" sz="3600" b="0" kern="1200" baseline="0" dirty="0" smtClean="0">
                <a:solidFill>
                  <a:schemeClr val="tx1"/>
                </a:solidFill>
                <a:effectLst/>
                <a:latin typeface="Arial" pitchFamily="34" charset="0"/>
                <a:ea typeface="+mj-ea"/>
                <a:cs typeface="Arial" pitchFamily="34" charset="0"/>
              </a:rPr>
              <a:t> of 2)</a:t>
            </a:r>
            <a:endParaRPr lang="en-US" dirty="0"/>
          </a:p>
        </p:txBody>
      </p:sp>
      <p:sp>
        <p:nvSpPr>
          <p:cNvPr id="7" name="Content Placeholder 6"/>
          <p:cNvSpPr>
            <a:spLocks noGrp="1"/>
          </p:cNvSpPr>
          <p:nvPr>
            <p:ph sz="quarter" idx="11"/>
          </p:nvPr>
        </p:nvSpPr>
        <p:spPr>
          <a:xfrm>
            <a:off x="228600" y="1219200"/>
            <a:ext cx="8686800" cy="609600"/>
          </a:xfrm>
        </p:spPr>
        <p:txBody>
          <a:bodyPr/>
          <a:lstStyle/>
          <a:p>
            <a:pPr marL="0" indent="0">
              <a:buNone/>
            </a:pPr>
            <a:r>
              <a:rPr lang="en-US" dirty="0" smtClean="0"/>
              <a:t>Table 10-2 Speeds </a:t>
            </a:r>
            <a:r>
              <a:rPr lang="en-US" dirty="0"/>
              <a:t>of </a:t>
            </a:r>
            <a:r>
              <a:rPr lang="en-US" dirty="0" smtClean="0"/>
              <a:t>Various Dedicated </a:t>
            </a:r>
            <a:r>
              <a:rPr lang="en-US" dirty="0"/>
              <a:t>Digital Lines</a:t>
            </a:r>
          </a:p>
        </p:txBody>
      </p:sp>
      <p:graphicFrame>
        <p:nvGraphicFramePr>
          <p:cNvPr id="13" name="Table 12"/>
          <p:cNvGraphicFramePr>
            <a:graphicFrameLocks noGrp="1"/>
          </p:cNvGraphicFramePr>
          <p:nvPr>
            <p:extLst>
              <p:ext uri="{D42A27DB-BD31-4B8C-83A1-F6EECF244321}">
                <p14:modId xmlns:p14="http://schemas.microsoft.com/office/powerpoint/2010/main" val="812328299"/>
              </p:ext>
            </p:extLst>
          </p:nvPr>
        </p:nvGraphicFramePr>
        <p:xfrm>
          <a:off x="685800" y="1995798"/>
          <a:ext cx="7880238" cy="3505201"/>
        </p:xfrm>
        <a:graphic>
          <a:graphicData uri="http://schemas.openxmlformats.org/drawingml/2006/table">
            <a:tbl>
              <a:tblPr firstRow="1" bandRow="1">
                <a:tableStyleId>{5940675A-B579-460E-94D1-54222C63F5DA}</a:tableStyleId>
              </a:tblPr>
              <a:tblGrid>
                <a:gridCol w="4191000"/>
                <a:gridCol w="3689238"/>
              </a:tblGrid>
              <a:tr h="354690">
                <a:tc>
                  <a:txBody>
                    <a:bodyPr/>
                    <a:lstStyle/>
                    <a:p>
                      <a:pPr algn="ctr"/>
                      <a:r>
                        <a:rPr lang="en-US" sz="1400" b="1" i="0" u="none" strike="noStrike" baseline="0" dirty="0" smtClean="0">
                          <a:solidFill>
                            <a:schemeClr val="bg1"/>
                          </a:solidFill>
                          <a:latin typeface="Arial" pitchFamily="34" charset="0"/>
                          <a:cs typeface="Arial" pitchFamily="34" charset="0"/>
                        </a:rPr>
                        <a:t>Type of Line</a:t>
                      </a:r>
                      <a:endParaRPr lang="en-US" sz="1400" b="1" dirty="0">
                        <a:solidFill>
                          <a:schemeClr val="bg1"/>
                        </a:solidFill>
                        <a:latin typeface="Arial" pitchFamily="34" charset="0"/>
                        <a:cs typeface="Arial" pitchFamily="34" charset="0"/>
                      </a:endParaRPr>
                    </a:p>
                  </a:txBody>
                  <a:tcPr anchor="ctr">
                    <a:solidFill>
                      <a:srgbClr val="8A288F"/>
                    </a:solidFill>
                  </a:tcPr>
                </a:tc>
                <a:tc>
                  <a:txBody>
                    <a:bodyPr/>
                    <a:lstStyle/>
                    <a:p>
                      <a:pPr algn="ctr"/>
                      <a:r>
                        <a:rPr lang="en-US" sz="1400" b="1" i="0" u="none" strike="noStrike" baseline="0" dirty="0" smtClean="0">
                          <a:solidFill>
                            <a:schemeClr val="bg1"/>
                          </a:solidFill>
                          <a:latin typeface="Arial" pitchFamily="34" charset="0"/>
                          <a:cs typeface="Arial" pitchFamily="34" charset="0"/>
                        </a:rPr>
                        <a:t>Transfer Rates</a:t>
                      </a:r>
                      <a:endParaRPr lang="en-US" sz="1400" b="1" dirty="0">
                        <a:solidFill>
                          <a:schemeClr val="bg1"/>
                        </a:solidFill>
                        <a:latin typeface="Arial" pitchFamily="34" charset="0"/>
                        <a:cs typeface="Arial" pitchFamily="34" charset="0"/>
                      </a:endParaRPr>
                    </a:p>
                  </a:txBody>
                  <a:tcPr anchor="ctr">
                    <a:solidFill>
                      <a:srgbClr val="8A288F"/>
                    </a:solidFill>
                  </a:tcPr>
                </a:tc>
              </a:tr>
              <a:tr h="450073">
                <a:tc>
                  <a:txBody>
                    <a:bodyPr/>
                    <a:lstStyle/>
                    <a:p>
                      <a:pPr algn="l"/>
                      <a:r>
                        <a:rPr lang="en-US" sz="1400" b="1" dirty="0" smtClean="0">
                          <a:solidFill>
                            <a:srgbClr val="C00000"/>
                          </a:solidFill>
                          <a:latin typeface="Arial" pitchFamily="34" charset="0"/>
                          <a:cs typeface="Arial" pitchFamily="34" charset="0"/>
                        </a:rPr>
                        <a:t>Cable</a:t>
                      </a:r>
                      <a:r>
                        <a:rPr lang="en-US" sz="1400" b="0" dirty="0" smtClean="0">
                          <a:solidFill>
                            <a:schemeClr val="tx1"/>
                          </a:solidFill>
                          <a:latin typeface="Arial" pitchFamily="34" charset="0"/>
                          <a:cs typeface="Arial" pitchFamily="34" charset="0"/>
                        </a:rPr>
                        <a:t> television line</a:t>
                      </a:r>
                    </a:p>
                  </a:txBody>
                  <a:tcPr anchor="ctr">
                    <a:solidFill>
                      <a:schemeClr val="bg1"/>
                    </a:solidFill>
                  </a:tcPr>
                </a:tc>
                <a:tc>
                  <a:txBody>
                    <a:bodyPr/>
                    <a:lstStyle/>
                    <a:p>
                      <a:r>
                        <a:rPr lang="en-US" sz="1400" b="0" i="0" u="none" strike="noStrike" kern="1200" baseline="0" dirty="0" smtClean="0">
                          <a:solidFill>
                            <a:schemeClr val="tx1"/>
                          </a:solidFill>
                          <a:latin typeface="Arial" pitchFamily="34" charset="0"/>
                          <a:ea typeface="+mn-ea"/>
                          <a:cs typeface="Arial" pitchFamily="34" charset="0"/>
                        </a:rPr>
                        <a:t>256 Kbps to 100 Mbps or higher</a:t>
                      </a:r>
                      <a:endParaRPr lang="en-US" sz="1400" b="0" dirty="0">
                        <a:solidFill>
                          <a:schemeClr val="bg1"/>
                        </a:solidFill>
                        <a:latin typeface="Arial" pitchFamily="34" charset="0"/>
                        <a:cs typeface="Arial" pitchFamily="34" charset="0"/>
                      </a:endParaRPr>
                    </a:p>
                  </a:txBody>
                  <a:tcPr anchor="ctr">
                    <a:solidFill>
                      <a:schemeClr val="bg1"/>
                    </a:solidFill>
                  </a:tcPr>
                </a:tc>
              </a:tr>
              <a:tr h="450073">
                <a:tc>
                  <a:txBody>
                    <a:bodyPr/>
                    <a:lstStyle/>
                    <a:p>
                      <a:pPr algn="l"/>
                      <a:r>
                        <a:rPr lang="en-US" sz="1400" b="1" i="0" u="none" strike="noStrike" kern="1200" baseline="0" dirty="0" smtClean="0">
                          <a:solidFill>
                            <a:srgbClr val="C00000"/>
                          </a:solidFill>
                          <a:latin typeface="Arial" pitchFamily="34" charset="0"/>
                          <a:ea typeface="+mn-ea"/>
                          <a:cs typeface="Arial" pitchFamily="34" charset="0"/>
                        </a:rPr>
                        <a:t>DSL</a:t>
                      </a:r>
                      <a:r>
                        <a:rPr lang="en-US" sz="1400" b="0" i="0" u="none" strike="noStrike" kern="1200" baseline="0" dirty="0" smtClean="0">
                          <a:solidFill>
                            <a:schemeClr val="tx1"/>
                          </a:solidFill>
                          <a:latin typeface="Arial" pitchFamily="34" charset="0"/>
                          <a:ea typeface="+mn-ea"/>
                          <a:cs typeface="Arial" pitchFamily="34" charset="0"/>
                        </a:rPr>
                        <a:t> (Digital Subscriber Line)</a:t>
                      </a:r>
                      <a:endParaRPr lang="en-US" sz="1400" b="1" dirty="0">
                        <a:solidFill>
                          <a:schemeClr val="tx1"/>
                        </a:solidFill>
                        <a:latin typeface="Arial" pitchFamily="34" charset="0"/>
                        <a:cs typeface="Arial" pitchFamily="34" charset="0"/>
                      </a:endParaRPr>
                    </a:p>
                  </a:txBody>
                  <a:tcPr anchor="ctr">
                    <a:solidFill>
                      <a:schemeClr val="bg1"/>
                    </a:solidFill>
                  </a:tcPr>
                </a:tc>
                <a:tc>
                  <a:txBody>
                    <a:bodyPr/>
                    <a:lstStyle/>
                    <a:p>
                      <a:r>
                        <a:rPr lang="en-US" sz="1400" b="0" i="0" u="none" strike="noStrike" kern="1200" baseline="0" dirty="0" smtClean="0">
                          <a:solidFill>
                            <a:schemeClr val="tx1"/>
                          </a:solidFill>
                          <a:latin typeface="Arial" pitchFamily="34" charset="0"/>
                          <a:ea typeface="+mn-ea"/>
                          <a:cs typeface="Arial" pitchFamily="34" charset="0"/>
                        </a:rPr>
                        <a:t>256 Kbps to 8.45 Mbps</a:t>
                      </a:r>
                      <a:endParaRPr lang="en-US" sz="1400" b="1" dirty="0">
                        <a:solidFill>
                          <a:schemeClr val="bg1"/>
                        </a:solidFill>
                        <a:latin typeface="Arial" pitchFamily="34" charset="0"/>
                        <a:cs typeface="Arial" pitchFamily="34" charset="0"/>
                      </a:endParaRPr>
                    </a:p>
                  </a:txBody>
                  <a:tcPr anchor="ctr">
                    <a:solidFill>
                      <a:schemeClr val="bg1"/>
                    </a:solidFill>
                  </a:tcPr>
                </a:tc>
              </a:tr>
              <a:tr h="450073">
                <a:tc>
                  <a:txBody>
                    <a:bodyPr/>
                    <a:lstStyle/>
                    <a:p>
                      <a:pPr algn="l"/>
                      <a:r>
                        <a:rPr lang="en-US" sz="1400" b="1" i="0" u="none" strike="noStrike" kern="1200" baseline="0" dirty="0" smtClean="0">
                          <a:solidFill>
                            <a:srgbClr val="C00000"/>
                          </a:solidFill>
                          <a:latin typeface="Arial" pitchFamily="34" charset="0"/>
                          <a:ea typeface="+mn-ea"/>
                          <a:cs typeface="Arial" pitchFamily="34" charset="0"/>
                        </a:rPr>
                        <a:t>FTTP</a:t>
                      </a:r>
                      <a:r>
                        <a:rPr lang="en-US" sz="1400" b="0" i="0" u="none" strike="noStrike" kern="1200" baseline="0" dirty="0" smtClean="0">
                          <a:solidFill>
                            <a:schemeClr val="tx1"/>
                          </a:solidFill>
                          <a:latin typeface="Arial" pitchFamily="34" charset="0"/>
                          <a:ea typeface="+mn-ea"/>
                          <a:cs typeface="Arial" pitchFamily="34" charset="0"/>
                        </a:rPr>
                        <a:t> (Fiber to the Premises)</a:t>
                      </a:r>
                      <a:endParaRPr lang="en-US" sz="1400" b="1" dirty="0">
                        <a:solidFill>
                          <a:schemeClr val="tx1"/>
                        </a:solidFill>
                        <a:latin typeface="Arial" pitchFamily="34" charset="0"/>
                        <a:cs typeface="Arial" pitchFamily="34" charset="0"/>
                      </a:endParaRPr>
                    </a:p>
                  </a:txBody>
                  <a:tcPr anchor="ctr">
                    <a:solidFill>
                      <a:schemeClr val="bg1"/>
                    </a:solidFill>
                  </a:tcPr>
                </a:tc>
                <a:tc>
                  <a:txBody>
                    <a:bodyPr/>
                    <a:lstStyle/>
                    <a:p>
                      <a:r>
                        <a:rPr lang="en-US" sz="1400" b="0" i="0" u="none" strike="noStrike" kern="1200" baseline="0" dirty="0" smtClean="0">
                          <a:solidFill>
                            <a:schemeClr val="tx1"/>
                          </a:solidFill>
                          <a:latin typeface="Arial" pitchFamily="34" charset="0"/>
                          <a:ea typeface="+mn-ea"/>
                          <a:cs typeface="Arial" pitchFamily="34" charset="0"/>
                        </a:rPr>
                        <a:t>5 Mbps to 300 Mbps</a:t>
                      </a:r>
                      <a:endParaRPr lang="en-US" sz="1400" b="1" dirty="0">
                        <a:solidFill>
                          <a:schemeClr val="bg1"/>
                        </a:solidFill>
                        <a:latin typeface="Arial" pitchFamily="34" charset="0"/>
                        <a:cs typeface="Arial" pitchFamily="34" charset="0"/>
                      </a:endParaRPr>
                    </a:p>
                  </a:txBody>
                  <a:tcPr anchor="ctr">
                    <a:solidFill>
                      <a:schemeClr val="bg1"/>
                    </a:solidFill>
                  </a:tcPr>
                </a:tc>
              </a:tr>
              <a:tr h="450073">
                <a:tc>
                  <a:txBody>
                    <a:bodyPr/>
                    <a:lstStyle/>
                    <a:p>
                      <a:pPr algn="l"/>
                      <a:r>
                        <a:rPr lang="en-US" sz="1400" b="1" i="0" u="none" strike="noStrike" kern="1200" baseline="0" dirty="0" smtClean="0">
                          <a:solidFill>
                            <a:schemeClr val="tx1"/>
                          </a:solidFill>
                          <a:latin typeface="Arial" pitchFamily="34" charset="0"/>
                          <a:ea typeface="+mn-ea"/>
                          <a:cs typeface="Arial" pitchFamily="34" charset="0"/>
                        </a:rPr>
                        <a:t>Fractional T1</a:t>
                      </a:r>
                      <a:r>
                        <a:rPr lang="en-US" sz="1400" b="0" i="0" u="none" strike="noStrike" kern="1200" baseline="0" dirty="0" smtClean="0">
                          <a:solidFill>
                            <a:schemeClr val="tx1"/>
                          </a:solidFill>
                          <a:latin typeface="Arial" pitchFamily="34" charset="0"/>
                          <a:ea typeface="+mn-ea"/>
                          <a:cs typeface="Arial" pitchFamily="34" charset="0"/>
                        </a:rPr>
                        <a:t> (for home and small business users)</a:t>
                      </a:r>
                      <a:endParaRPr lang="en-US" sz="1400" b="1" dirty="0">
                        <a:solidFill>
                          <a:schemeClr val="tx1"/>
                        </a:solidFill>
                        <a:latin typeface="Arial" pitchFamily="34" charset="0"/>
                        <a:cs typeface="Arial" pitchFamily="34" charset="0"/>
                      </a:endParaRPr>
                    </a:p>
                  </a:txBody>
                  <a:tcPr anchor="ctr">
                    <a:solidFill>
                      <a:schemeClr val="bg1"/>
                    </a:solidFill>
                  </a:tcPr>
                </a:tc>
                <a:tc>
                  <a:txBody>
                    <a:bodyPr/>
                    <a:lstStyle/>
                    <a:p>
                      <a:r>
                        <a:rPr lang="en-US" sz="1400" b="0" i="0" u="none" strike="noStrike" kern="1200" baseline="0" dirty="0" smtClean="0">
                          <a:solidFill>
                            <a:schemeClr val="tx1"/>
                          </a:solidFill>
                          <a:latin typeface="Arial" pitchFamily="34" charset="0"/>
                          <a:ea typeface="+mn-ea"/>
                          <a:cs typeface="Arial" pitchFamily="34" charset="0"/>
                        </a:rPr>
                        <a:t>128 Kbps to 768 Kbps</a:t>
                      </a:r>
                      <a:endParaRPr lang="en-US" sz="1400" b="1" dirty="0">
                        <a:solidFill>
                          <a:schemeClr val="bg1"/>
                        </a:solidFill>
                        <a:latin typeface="Arial" pitchFamily="34" charset="0"/>
                        <a:cs typeface="Arial" pitchFamily="34" charset="0"/>
                      </a:endParaRPr>
                    </a:p>
                  </a:txBody>
                  <a:tcPr anchor="ctr">
                    <a:solidFill>
                      <a:schemeClr val="bg1"/>
                    </a:solidFill>
                  </a:tcPr>
                </a:tc>
              </a:tr>
              <a:tr h="450073">
                <a:tc>
                  <a:txBody>
                    <a:bodyPr/>
                    <a:lstStyle/>
                    <a:p>
                      <a:pPr algn="l"/>
                      <a:r>
                        <a:rPr lang="en-US" sz="1400" b="1" i="0" u="none" strike="noStrike" kern="1200" baseline="0" dirty="0" smtClean="0">
                          <a:solidFill>
                            <a:schemeClr val="tx1"/>
                          </a:solidFill>
                          <a:latin typeface="Arial" pitchFamily="34" charset="0"/>
                          <a:ea typeface="+mn-ea"/>
                          <a:cs typeface="Arial" pitchFamily="34" charset="0"/>
                        </a:rPr>
                        <a:t>T1</a:t>
                      </a:r>
                      <a:r>
                        <a:rPr lang="en-US" altLang="zh-TW" sz="1400" b="0" i="0" u="none" strike="noStrike" kern="1200" baseline="0" dirty="0" smtClean="0">
                          <a:solidFill>
                            <a:schemeClr val="tx1"/>
                          </a:solidFill>
                          <a:latin typeface="Arial" pitchFamily="34" charset="0"/>
                          <a:ea typeface="+mn-ea"/>
                          <a:cs typeface="Arial" pitchFamily="34" charset="0"/>
                        </a:rPr>
                        <a:t> (for other business users)</a:t>
                      </a:r>
                      <a:endParaRPr lang="en-US" sz="1400" b="1" dirty="0">
                        <a:solidFill>
                          <a:schemeClr val="tx1"/>
                        </a:solidFill>
                        <a:latin typeface="Arial" pitchFamily="34" charset="0"/>
                        <a:cs typeface="Arial" pitchFamily="34" charset="0"/>
                      </a:endParaRPr>
                    </a:p>
                  </a:txBody>
                  <a:tcPr anchor="ctr">
                    <a:solidFill>
                      <a:schemeClr val="bg1"/>
                    </a:solidFill>
                  </a:tcPr>
                </a:tc>
                <a:tc>
                  <a:txBody>
                    <a:bodyPr/>
                    <a:lstStyle/>
                    <a:p>
                      <a:r>
                        <a:rPr lang="en-US" sz="1400" b="0" i="0" u="none" strike="noStrike" kern="1200" baseline="0" dirty="0" smtClean="0">
                          <a:solidFill>
                            <a:schemeClr val="tx1"/>
                          </a:solidFill>
                          <a:latin typeface="Arial" pitchFamily="34" charset="0"/>
                          <a:ea typeface="+mn-ea"/>
                          <a:cs typeface="Arial" pitchFamily="34" charset="0"/>
                        </a:rPr>
                        <a:t>1.544 Mbps</a:t>
                      </a:r>
                      <a:endParaRPr lang="en-US" sz="1400" b="1" dirty="0">
                        <a:solidFill>
                          <a:schemeClr val="bg1"/>
                        </a:solidFill>
                        <a:latin typeface="Arial" pitchFamily="34" charset="0"/>
                        <a:cs typeface="Arial" pitchFamily="34" charset="0"/>
                      </a:endParaRPr>
                    </a:p>
                  </a:txBody>
                  <a:tcPr anchor="ctr">
                    <a:solidFill>
                      <a:schemeClr val="bg1"/>
                    </a:solidFill>
                  </a:tcPr>
                </a:tc>
              </a:tr>
              <a:tr h="450073">
                <a:tc>
                  <a:txBody>
                    <a:bodyPr/>
                    <a:lstStyle/>
                    <a:p>
                      <a:pPr algn="l"/>
                      <a:r>
                        <a:rPr lang="en-US" sz="1400" b="1" i="0" u="none" strike="noStrike" kern="1200" baseline="0" dirty="0" smtClean="0">
                          <a:solidFill>
                            <a:schemeClr val="tx1"/>
                          </a:solidFill>
                          <a:latin typeface="Arial" pitchFamily="34" charset="0"/>
                          <a:ea typeface="+mn-ea"/>
                          <a:cs typeface="Arial" pitchFamily="34" charset="0"/>
                        </a:rPr>
                        <a:t>T3</a:t>
                      </a:r>
                      <a:r>
                        <a:rPr lang="en-US" sz="1400" b="0" i="0" u="none" strike="noStrike" kern="1200" baseline="0" dirty="0" smtClean="0">
                          <a:solidFill>
                            <a:schemeClr val="tx1"/>
                          </a:solidFill>
                          <a:latin typeface="Arial" pitchFamily="34" charset="0"/>
                          <a:ea typeface="+mn-ea"/>
                          <a:cs typeface="Arial" pitchFamily="34" charset="0"/>
                        </a:rPr>
                        <a:t> (for large corporations)</a:t>
                      </a:r>
                      <a:endParaRPr lang="en-US" sz="1400" b="1" dirty="0">
                        <a:solidFill>
                          <a:schemeClr val="tx1"/>
                        </a:solidFill>
                        <a:latin typeface="Arial" pitchFamily="34" charset="0"/>
                        <a:cs typeface="Arial" pitchFamily="34" charset="0"/>
                      </a:endParaRPr>
                    </a:p>
                  </a:txBody>
                  <a:tcPr anchor="ctr">
                    <a:solidFill>
                      <a:schemeClr val="bg1"/>
                    </a:solidFill>
                  </a:tcPr>
                </a:tc>
                <a:tc>
                  <a:txBody>
                    <a:bodyPr/>
                    <a:lstStyle/>
                    <a:p>
                      <a:r>
                        <a:rPr lang="en-US" sz="1400" b="0" i="0" u="none" strike="noStrike" kern="1200" baseline="0" dirty="0" smtClean="0">
                          <a:solidFill>
                            <a:schemeClr val="tx1"/>
                          </a:solidFill>
                          <a:latin typeface="Arial" pitchFamily="34" charset="0"/>
                          <a:ea typeface="+mn-ea"/>
                          <a:cs typeface="Arial" pitchFamily="34" charset="0"/>
                        </a:rPr>
                        <a:t>44.736 Mbps</a:t>
                      </a:r>
                      <a:endParaRPr lang="en-US" sz="1400" b="1" dirty="0">
                        <a:solidFill>
                          <a:schemeClr val="bg1"/>
                        </a:solidFill>
                        <a:latin typeface="Arial" pitchFamily="34" charset="0"/>
                        <a:cs typeface="Arial" pitchFamily="34" charset="0"/>
                      </a:endParaRPr>
                    </a:p>
                  </a:txBody>
                  <a:tcPr anchor="ctr">
                    <a:solidFill>
                      <a:schemeClr val="bg1"/>
                    </a:solidFill>
                  </a:tcPr>
                </a:tc>
              </a:tr>
              <a:tr h="450073">
                <a:tc>
                  <a:txBody>
                    <a:bodyPr/>
                    <a:lstStyle/>
                    <a:p>
                      <a:pPr algn="l"/>
                      <a:r>
                        <a:rPr lang="en-US" sz="1400" b="1" i="0" u="none" strike="noStrike" kern="1200" baseline="0" dirty="0" smtClean="0">
                          <a:solidFill>
                            <a:srgbClr val="C00000"/>
                          </a:solidFill>
                          <a:latin typeface="Arial" pitchFamily="34" charset="0"/>
                          <a:ea typeface="+mn-ea"/>
                          <a:cs typeface="Arial" pitchFamily="34" charset="0"/>
                        </a:rPr>
                        <a:t>ATM</a:t>
                      </a:r>
                      <a:r>
                        <a:rPr lang="en-US" sz="1400" b="0" i="0" u="none" strike="noStrike" kern="1200" baseline="0" dirty="0" smtClean="0">
                          <a:solidFill>
                            <a:schemeClr val="tx1"/>
                          </a:solidFill>
                          <a:latin typeface="Arial" pitchFamily="34" charset="0"/>
                          <a:ea typeface="+mn-ea"/>
                          <a:cs typeface="Arial" pitchFamily="34" charset="0"/>
                        </a:rPr>
                        <a:t> (Asynchronous Transfer Mode)</a:t>
                      </a:r>
                      <a:endParaRPr lang="en-US" sz="1400" b="1" dirty="0">
                        <a:solidFill>
                          <a:schemeClr val="tx1"/>
                        </a:solidFill>
                        <a:latin typeface="Arial" pitchFamily="34" charset="0"/>
                        <a:cs typeface="Arial" pitchFamily="34" charset="0"/>
                      </a:endParaRPr>
                    </a:p>
                  </a:txBody>
                  <a:tcPr anchor="ctr">
                    <a:solidFill>
                      <a:schemeClr val="bg1"/>
                    </a:solidFill>
                  </a:tcPr>
                </a:tc>
                <a:tc>
                  <a:txBody>
                    <a:bodyPr/>
                    <a:lstStyle/>
                    <a:p>
                      <a:r>
                        <a:rPr lang="en-US" sz="1400" b="0" i="0" u="none" strike="noStrike" kern="1200" baseline="0" dirty="0" smtClean="0">
                          <a:solidFill>
                            <a:schemeClr val="tx1"/>
                          </a:solidFill>
                          <a:latin typeface="Arial" pitchFamily="34" charset="0"/>
                          <a:ea typeface="+mn-ea"/>
                          <a:cs typeface="Arial" pitchFamily="34" charset="0"/>
                        </a:rPr>
                        <a:t>155 Mbps to 622 Mbps, can reach 10 Gbps</a:t>
                      </a:r>
                      <a:endParaRPr lang="en-US" sz="1400" b="1" dirty="0">
                        <a:solidFill>
                          <a:schemeClr val="bg1"/>
                        </a:solidFill>
                        <a:latin typeface="Arial" pitchFamily="34" charset="0"/>
                        <a:cs typeface="Arial" pitchFamily="34" charset="0"/>
                      </a:endParaRPr>
                    </a:p>
                  </a:txBody>
                  <a:tcPr anchor="ctr">
                    <a:solidFill>
                      <a:schemeClr val="bg1"/>
                    </a:solidFill>
                  </a:tcPr>
                </a:tc>
              </a:tr>
            </a:tbl>
          </a:graphicData>
        </a:graphic>
      </p:graphicFrame>
      <p:sp>
        <p:nvSpPr>
          <p:cNvPr id="2" name="TextBox 1"/>
          <p:cNvSpPr txBox="1"/>
          <p:nvPr/>
        </p:nvSpPr>
        <p:spPr>
          <a:xfrm>
            <a:off x="685800" y="5562600"/>
            <a:ext cx="6400800" cy="276999"/>
          </a:xfrm>
          <a:prstGeom prst="rect">
            <a:avLst/>
          </a:prstGeom>
          <a:noFill/>
        </p:spPr>
        <p:txBody>
          <a:bodyPr wrap="square" rtlCol="0">
            <a:spAutoFit/>
          </a:bodyPr>
          <a:lstStyle/>
          <a:p>
            <a:r>
              <a:rPr lang="en-US" altLang="zh-TW" sz="1200" dirty="0"/>
              <a:t>Fractional </a:t>
            </a:r>
            <a:r>
              <a:rPr lang="en-US" altLang="zh-TW" sz="1200" dirty="0" smtClean="0"/>
              <a:t>T1 lines, T1</a:t>
            </a:r>
            <a:r>
              <a:rPr lang="en-US" altLang="zh-TW" sz="1200" dirty="0"/>
              <a:t> lines</a:t>
            </a:r>
            <a:r>
              <a:rPr lang="en-US" altLang="zh-TW" sz="1200" dirty="0" smtClean="0"/>
              <a:t>, and T3</a:t>
            </a:r>
            <a:r>
              <a:rPr lang="en-US" altLang="zh-TW" sz="1200" dirty="0"/>
              <a:t> lines</a:t>
            </a:r>
            <a:r>
              <a:rPr lang="en-US" altLang="zh-TW" sz="1200" dirty="0" smtClean="0"/>
              <a:t> belong to the type of </a:t>
            </a:r>
            <a:r>
              <a:rPr lang="en-US" altLang="zh-TW" sz="1200" dirty="0"/>
              <a:t>lines called </a:t>
            </a:r>
            <a:r>
              <a:rPr lang="en-US" altLang="zh-TW" sz="1200" b="1" dirty="0" smtClean="0">
                <a:solidFill>
                  <a:srgbClr val="C00000"/>
                </a:solidFill>
              </a:rPr>
              <a:t>T-Carrier</a:t>
            </a:r>
            <a:r>
              <a:rPr lang="en-US" altLang="zh-TW" sz="1200" dirty="0" smtClean="0"/>
              <a:t> lines.</a:t>
            </a:r>
            <a:endParaRPr lang="zh-TW" altLang="en-US" sz="1200" dirty="0"/>
          </a:p>
        </p:txBody>
      </p:sp>
    </p:spTree>
    <p:extLst>
      <p:ext uri="{BB962C8B-B14F-4D97-AF65-F5344CB8AC3E}">
        <p14:creationId xmlns:p14="http://schemas.microsoft.com/office/powerpoint/2010/main" val="4217367402"/>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032638" cy="1004011"/>
          </a:xfrm>
        </p:spPr>
        <p:txBody>
          <a:bodyPr>
            <a:noAutofit/>
          </a:bodyPr>
          <a:lstStyle/>
          <a:p>
            <a:r>
              <a:rPr lang="en-US" dirty="0"/>
              <a:t>Communications </a:t>
            </a:r>
            <a:r>
              <a:rPr lang="en-US" dirty="0" smtClean="0"/>
              <a:t>Lines </a:t>
            </a:r>
            <a:r>
              <a:rPr lang="en-US" sz="3600" b="0" kern="1200" dirty="0" smtClean="0">
                <a:solidFill>
                  <a:schemeClr val="tx1"/>
                </a:solidFill>
                <a:effectLst/>
                <a:latin typeface="Arial" pitchFamily="34" charset="0"/>
                <a:ea typeface="+mj-ea"/>
                <a:cs typeface="Arial" pitchFamily="34" charset="0"/>
              </a:rPr>
              <a:t>(2</a:t>
            </a:r>
            <a:r>
              <a:rPr lang="en-US" sz="3600" b="0" kern="1200" baseline="0" dirty="0" smtClean="0">
                <a:solidFill>
                  <a:schemeClr val="tx1"/>
                </a:solidFill>
                <a:effectLst/>
                <a:latin typeface="Arial" pitchFamily="34" charset="0"/>
                <a:ea typeface="+mj-ea"/>
                <a:cs typeface="Arial" pitchFamily="34" charset="0"/>
              </a:rPr>
              <a:t> of 2)</a:t>
            </a:r>
            <a:endParaRPr lang="en-US" dirty="0"/>
          </a:p>
        </p:txBody>
      </p:sp>
      <p:sp>
        <p:nvSpPr>
          <p:cNvPr id="7" name="Content Placeholder 6"/>
          <p:cNvSpPr>
            <a:spLocks noGrp="1"/>
          </p:cNvSpPr>
          <p:nvPr>
            <p:ph sz="quarter" idx="11"/>
          </p:nvPr>
        </p:nvSpPr>
        <p:spPr>
          <a:xfrm>
            <a:off x="76200" y="1054100"/>
            <a:ext cx="8991600" cy="838200"/>
          </a:xfrm>
        </p:spPr>
        <p:txBody>
          <a:bodyPr/>
          <a:lstStyle/>
          <a:p>
            <a:r>
              <a:rPr lang="en-US" sz="2000" dirty="0"/>
              <a:t>ADSL is a type of DSL that supports faster downstream rates than upstream rates</a:t>
            </a:r>
          </a:p>
        </p:txBody>
      </p:sp>
      <p:pic>
        <p:nvPicPr>
          <p:cNvPr id="12290" name="Picture 2" descr="An illustration shows a laptop computer wired to an ASL modem device. A copper wire from the modem runs along; the following numbers “101101000100110010101” are shown over the wire. An inset shows a set of arrows upstreaming and downstreaming; text reads “Copper Wire; sending data up to 640 kilobits per second; receiving data up to 8.45 megabits per second.”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098" y="1981200"/>
            <a:ext cx="6105525"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a:spLocks noGrp="1"/>
          </p:cNvSpPr>
          <p:nvPr>
            <p:ph sz="quarter" idx="12"/>
          </p:nvPr>
        </p:nvSpPr>
        <p:spPr>
          <a:xfrm>
            <a:off x="152400" y="5562600"/>
            <a:ext cx="8839200" cy="609600"/>
          </a:xfrm>
        </p:spPr>
        <p:txBody>
          <a:bodyPr/>
          <a:lstStyle/>
          <a:p>
            <a:pPr marL="0" indent="0">
              <a:buNone/>
            </a:pPr>
            <a:r>
              <a:rPr lang="en-US" sz="1800" b="1" dirty="0"/>
              <a:t>Figure 10-11 </a:t>
            </a:r>
            <a:r>
              <a:rPr lang="en-US" sz="1800" dirty="0"/>
              <a:t>ADSL connections transmit data downstream (receiving) at a much faster rate than upstream (sending</a:t>
            </a:r>
            <a:r>
              <a:rPr lang="en-US" sz="1800" dirty="0" smtClean="0"/>
              <a:t>).</a:t>
            </a:r>
            <a:endParaRPr lang="en-US" sz="1800" dirty="0"/>
          </a:p>
        </p:txBody>
      </p:sp>
    </p:spTree>
    <p:extLst>
      <p:ext uri="{BB962C8B-B14F-4D97-AF65-F5344CB8AC3E}">
        <p14:creationId xmlns:p14="http://schemas.microsoft.com/office/powerpoint/2010/main" val="1239817311"/>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Communications </a:t>
            </a:r>
            <a:r>
              <a:rPr lang="en-US" dirty="0" smtClean="0"/>
              <a:t>Devices </a:t>
            </a:r>
            <a:r>
              <a:rPr lang="en-US" sz="3600" b="0" kern="1200" dirty="0" smtClean="0">
                <a:solidFill>
                  <a:schemeClr val="bg1"/>
                </a:solidFill>
                <a:effectLst/>
                <a:latin typeface="Arial" pitchFamily="34" charset="0"/>
                <a:ea typeface="Verdana" pitchFamily="34" charset="0"/>
                <a:cs typeface="Arial" pitchFamily="34" charset="0"/>
              </a:rPr>
              <a:t>(1</a:t>
            </a:r>
            <a:r>
              <a:rPr lang="en-US" sz="3600" b="0" kern="1200" baseline="0" dirty="0" smtClean="0">
                <a:solidFill>
                  <a:schemeClr val="bg1"/>
                </a:solidFill>
                <a:effectLst/>
                <a:latin typeface="Arial" pitchFamily="34" charset="0"/>
                <a:ea typeface="Verdana" pitchFamily="34" charset="0"/>
                <a:cs typeface="Arial" pitchFamily="34" charset="0"/>
              </a:rPr>
              <a:t> of 10)</a:t>
            </a:r>
            <a:endParaRPr lang="en-US" dirty="0"/>
          </a:p>
        </p:txBody>
      </p:sp>
      <p:sp>
        <p:nvSpPr>
          <p:cNvPr id="8" name="Content Placeholder 7"/>
          <p:cNvSpPr>
            <a:spLocks noGrp="1"/>
          </p:cNvSpPr>
          <p:nvPr>
            <p:ph idx="1"/>
          </p:nvPr>
        </p:nvSpPr>
        <p:spPr/>
        <p:txBody>
          <a:bodyPr/>
          <a:lstStyle/>
          <a:p>
            <a:r>
              <a:rPr lang="en-US" dirty="0"/>
              <a:t>A </a:t>
            </a:r>
            <a:r>
              <a:rPr lang="en-US" b="1" dirty="0"/>
              <a:t>communications device</a:t>
            </a:r>
            <a:r>
              <a:rPr lang="en-US" dirty="0"/>
              <a:t> is any type of hardware capable of transmitting data, instructions, and information between a sending device and a receiving device</a:t>
            </a:r>
          </a:p>
          <a:p>
            <a:r>
              <a:rPr lang="en-US" dirty="0"/>
              <a:t>A broadband modem sends and receives data and information to and from a digital line</a:t>
            </a:r>
          </a:p>
          <a:p>
            <a:pPr lvl="1"/>
            <a:r>
              <a:rPr lang="en-US" dirty="0"/>
              <a:t>Cable modem</a:t>
            </a:r>
          </a:p>
          <a:p>
            <a:pPr lvl="1"/>
            <a:r>
              <a:rPr lang="en-US" dirty="0"/>
              <a:t>DSL </a:t>
            </a:r>
            <a:r>
              <a:rPr lang="en-US" dirty="0" smtClean="0"/>
              <a:t>modem</a:t>
            </a:r>
            <a:endParaRPr lang="en-US" dirty="0"/>
          </a:p>
        </p:txBody>
      </p:sp>
    </p:spTree>
    <p:extLst>
      <p:ext uri="{BB962C8B-B14F-4D97-AF65-F5344CB8AC3E}">
        <p14:creationId xmlns:p14="http://schemas.microsoft.com/office/powerpoint/2010/main" val="1486078897"/>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62789"/>
            <a:ext cx="8032638" cy="1004011"/>
          </a:xfrm>
        </p:spPr>
        <p:txBody>
          <a:bodyPr/>
          <a:lstStyle/>
          <a:p>
            <a:pPr marL="0" marR="0" indent="0" algn="ctr" defTabSz="914400" rtl="0" eaLnBrk="1" fontAlgn="base" latinLnBrk="0" hangingPunct="1">
              <a:lnSpc>
                <a:spcPct val="100000"/>
              </a:lnSpc>
              <a:spcBef>
                <a:spcPct val="0"/>
              </a:spcBef>
              <a:spcAft>
                <a:spcPct val="0"/>
              </a:spcAft>
              <a:buClrTx/>
              <a:buSzTx/>
              <a:buFontTx/>
              <a:buNone/>
              <a:tabLst/>
              <a:defRPr/>
            </a:pPr>
            <a:r>
              <a:rPr lang="en-US" dirty="0"/>
              <a:t>Communications </a:t>
            </a:r>
            <a:r>
              <a:rPr lang="en-US" dirty="0" smtClean="0"/>
              <a:t>Devices </a:t>
            </a:r>
            <a:r>
              <a:rPr lang="en-US" sz="3600" b="0" kern="1200" dirty="0" smtClean="0">
                <a:solidFill>
                  <a:schemeClr val="tx1"/>
                </a:solidFill>
                <a:effectLst/>
                <a:latin typeface="Arial" pitchFamily="34" charset="0"/>
                <a:ea typeface="+mj-ea"/>
                <a:cs typeface="Arial" pitchFamily="34" charset="0"/>
              </a:rPr>
              <a:t>(2</a:t>
            </a:r>
            <a:r>
              <a:rPr lang="en-US" sz="3600" b="0" kern="1200" baseline="0" dirty="0" smtClean="0">
                <a:solidFill>
                  <a:schemeClr val="tx1"/>
                </a:solidFill>
                <a:effectLst/>
                <a:latin typeface="Arial" pitchFamily="34" charset="0"/>
                <a:ea typeface="+mj-ea"/>
                <a:cs typeface="Arial" pitchFamily="34" charset="0"/>
              </a:rPr>
              <a:t> of 10)</a:t>
            </a:r>
            <a:endParaRPr lang="en-US" dirty="0" smtClean="0">
              <a:effectLst/>
            </a:endParaRPr>
          </a:p>
        </p:txBody>
      </p:sp>
      <p:pic>
        <p:nvPicPr>
          <p:cNvPr id="13314" name="Picture 2" descr="An illustration shows a personal computer, a television, and a cable modem connected to a cable splitter enclosed within a house. The cable splitter is connected to the cable company through a wire.&#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1151" y="1302067"/>
            <a:ext cx="5235922" cy="380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a:spLocks noGrp="1"/>
          </p:cNvSpPr>
          <p:nvPr>
            <p:ph sz="quarter" idx="12"/>
          </p:nvPr>
        </p:nvSpPr>
        <p:spPr>
          <a:xfrm>
            <a:off x="457200" y="5257800"/>
            <a:ext cx="8305800" cy="914400"/>
          </a:xfrm>
        </p:spPr>
        <p:txBody>
          <a:bodyPr/>
          <a:lstStyle/>
          <a:p>
            <a:pPr marL="0" indent="0">
              <a:buNone/>
            </a:pPr>
            <a:r>
              <a:rPr lang="en-US" sz="1800" b="1" dirty="0"/>
              <a:t>Figure </a:t>
            </a:r>
            <a:r>
              <a:rPr lang="en-US" sz="1800" b="1" dirty="0" smtClean="0"/>
              <a:t>10-12 </a:t>
            </a:r>
            <a:r>
              <a:rPr lang="en-US" sz="1800" dirty="0" smtClean="0"/>
              <a:t>A </a:t>
            </a:r>
            <a:r>
              <a:rPr lang="en-US" sz="1800" dirty="0"/>
              <a:t>typical cable modem installation</a:t>
            </a:r>
            <a:r>
              <a:rPr lang="en-US" sz="1800" dirty="0" smtClean="0"/>
              <a:t>.</a:t>
            </a:r>
            <a:endParaRPr lang="en-US" sz="1800" dirty="0"/>
          </a:p>
        </p:txBody>
      </p:sp>
    </p:spTree>
    <p:extLst>
      <p:ext uri="{BB962C8B-B14F-4D97-AF65-F5344CB8AC3E}">
        <p14:creationId xmlns:p14="http://schemas.microsoft.com/office/powerpoint/2010/main" val="1763924851"/>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032638" cy="1004011"/>
          </a:xfrm>
        </p:spPr>
        <p:txBody>
          <a:bodyPr>
            <a:noAutofit/>
          </a:bodyPr>
          <a:lstStyle/>
          <a:p>
            <a:pPr marL="0" marR="0" indent="0" algn="ctr" defTabSz="914400" rtl="0" eaLnBrk="1" fontAlgn="base" latinLnBrk="0" hangingPunct="1">
              <a:lnSpc>
                <a:spcPct val="100000"/>
              </a:lnSpc>
              <a:spcBef>
                <a:spcPct val="0"/>
              </a:spcBef>
              <a:spcAft>
                <a:spcPct val="0"/>
              </a:spcAft>
              <a:buClrTx/>
              <a:buSzTx/>
              <a:buFontTx/>
              <a:buNone/>
              <a:tabLst/>
              <a:defRPr/>
            </a:pPr>
            <a:r>
              <a:rPr lang="en-US" dirty="0"/>
              <a:t>Communications </a:t>
            </a:r>
            <a:r>
              <a:rPr lang="en-US" dirty="0" smtClean="0"/>
              <a:t>Devices </a:t>
            </a:r>
            <a:r>
              <a:rPr lang="en-US" sz="3600" b="0" kern="1200" dirty="0" smtClean="0">
                <a:solidFill>
                  <a:schemeClr val="tx1"/>
                </a:solidFill>
                <a:effectLst/>
                <a:latin typeface="Arial" pitchFamily="34" charset="0"/>
                <a:ea typeface="+mj-ea"/>
                <a:cs typeface="Arial" pitchFamily="34" charset="0"/>
              </a:rPr>
              <a:t>(3</a:t>
            </a:r>
            <a:r>
              <a:rPr lang="en-US" sz="3600" b="0" kern="1200" baseline="0" dirty="0" smtClean="0">
                <a:solidFill>
                  <a:schemeClr val="tx1"/>
                </a:solidFill>
                <a:effectLst/>
                <a:latin typeface="Arial" pitchFamily="34" charset="0"/>
                <a:ea typeface="+mj-ea"/>
                <a:cs typeface="Arial" pitchFamily="34" charset="0"/>
              </a:rPr>
              <a:t> of 10)</a:t>
            </a:r>
            <a:endParaRPr lang="en-US" dirty="0" smtClean="0">
              <a:effectLst/>
            </a:endParaRPr>
          </a:p>
        </p:txBody>
      </p:sp>
      <p:sp>
        <p:nvSpPr>
          <p:cNvPr id="7" name="Content Placeholder 6"/>
          <p:cNvSpPr>
            <a:spLocks noGrp="1"/>
          </p:cNvSpPr>
          <p:nvPr>
            <p:ph sz="quarter" idx="11"/>
          </p:nvPr>
        </p:nvSpPr>
        <p:spPr>
          <a:xfrm>
            <a:off x="76200" y="1143000"/>
            <a:ext cx="8991600" cy="838200"/>
          </a:xfrm>
        </p:spPr>
        <p:txBody>
          <a:bodyPr/>
          <a:lstStyle/>
          <a:p>
            <a:r>
              <a:rPr lang="en-US" sz="2000" dirty="0"/>
              <a:t>A wireless modem uses a mobile phone provider’s network to connect to the Internet wirelessly from a computer or mobile device</a:t>
            </a:r>
          </a:p>
        </p:txBody>
      </p:sp>
      <p:pic>
        <p:nvPicPr>
          <p:cNvPr id="14338" name="Picture 2" descr="An illustration shows a wireless modem connected to the USB port of a laptop. The modem is outlined. A callout points to the modem and reads &quot;wireless modem inserted in laptop.&quot; The wireless modem is shown in close up on the right portion of the illustration. A callout points to the modem and reads &quot;wireless modem communicates with mobile service provider.&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9041" y="2057400"/>
            <a:ext cx="4976813" cy="288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a:spLocks noGrp="1"/>
          </p:cNvSpPr>
          <p:nvPr>
            <p:ph sz="quarter" idx="12"/>
          </p:nvPr>
        </p:nvSpPr>
        <p:spPr>
          <a:xfrm>
            <a:off x="152400" y="5259400"/>
            <a:ext cx="8839200" cy="912800"/>
          </a:xfrm>
        </p:spPr>
        <p:txBody>
          <a:bodyPr/>
          <a:lstStyle/>
          <a:p>
            <a:pPr marL="0" indent="0">
              <a:buNone/>
            </a:pPr>
            <a:r>
              <a:rPr lang="en-US" sz="1800" b="1" dirty="0"/>
              <a:t>Figure 10-13 </a:t>
            </a:r>
            <a:r>
              <a:rPr lang="en-US" sz="1800" dirty="0"/>
              <a:t>Wireless modems allow users to access the Internet </a:t>
            </a:r>
            <a:r>
              <a:rPr lang="en-US" sz="1800" dirty="0" smtClean="0"/>
              <a:t>wirelessly using </a:t>
            </a:r>
            <a:r>
              <a:rPr lang="en-US" sz="1800" dirty="0"/>
              <a:t>a mobile service provider's </a:t>
            </a:r>
            <a:r>
              <a:rPr lang="en-US" sz="1800" dirty="0" smtClean="0"/>
              <a:t>network</a:t>
            </a:r>
            <a:r>
              <a:rPr lang="en-US" sz="1800" dirty="0"/>
              <a:t>. Some manufacturers refer to </a:t>
            </a:r>
            <a:r>
              <a:rPr lang="en-US" sz="1800" dirty="0" smtClean="0"/>
              <a:t>the type </a:t>
            </a:r>
            <a:r>
              <a:rPr lang="en-US" sz="1800" dirty="0"/>
              <a:t>of wireless modem shown in this figure as a USB modem</a:t>
            </a:r>
            <a:r>
              <a:rPr lang="en-US" sz="1800" dirty="0" smtClean="0"/>
              <a:t>.</a:t>
            </a:r>
            <a:endParaRPr lang="en-US" sz="1800" dirty="0"/>
          </a:p>
        </p:txBody>
      </p:sp>
    </p:spTree>
    <p:extLst>
      <p:ext uri="{BB962C8B-B14F-4D97-AF65-F5344CB8AC3E}">
        <p14:creationId xmlns:p14="http://schemas.microsoft.com/office/powerpoint/2010/main" val="1458657714"/>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72570"/>
            <a:ext cx="8032638" cy="1004011"/>
          </a:xfrm>
        </p:spPr>
        <p:txBody>
          <a:bodyPr>
            <a:noAutofit/>
          </a:bodyPr>
          <a:lstStyle/>
          <a:p>
            <a:pPr marL="0" marR="0" indent="0" algn="ctr" defTabSz="914400" rtl="0" eaLnBrk="1" fontAlgn="base" latinLnBrk="0" hangingPunct="1">
              <a:lnSpc>
                <a:spcPct val="100000"/>
              </a:lnSpc>
              <a:spcBef>
                <a:spcPct val="0"/>
              </a:spcBef>
              <a:spcAft>
                <a:spcPct val="0"/>
              </a:spcAft>
              <a:buClrTx/>
              <a:buSzTx/>
              <a:buFontTx/>
              <a:buNone/>
              <a:tabLst/>
              <a:defRPr/>
            </a:pPr>
            <a:r>
              <a:rPr lang="en-US" dirty="0"/>
              <a:t>Communications </a:t>
            </a:r>
            <a:r>
              <a:rPr lang="en-US" dirty="0" smtClean="0"/>
              <a:t>Devices </a:t>
            </a:r>
            <a:r>
              <a:rPr lang="en-US" sz="3600" b="0" kern="1200" dirty="0" smtClean="0">
                <a:solidFill>
                  <a:schemeClr val="tx1"/>
                </a:solidFill>
                <a:effectLst/>
                <a:latin typeface="Arial" pitchFamily="34" charset="0"/>
                <a:ea typeface="+mj-ea"/>
                <a:cs typeface="Arial" pitchFamily="34" charset="0"/>
              </a:rPr>
              <a:t>(4</a:t>
            </a:r>
            <a:r>
              <a:rPr lang="en-US" sz="3600" b="0" kern="1200" baseline="0" dirty="0" smtClean="0">
                <a:solidFill>
                  <a:schemeClr val="tx1"/>
                </a:solidFill>
                <a:effectLst/>
                <a:latin typeface="Arial" pitchFamily="34" charset="0"/>
                <a:ea typeface="+mj-ea"/>
                <a:cs typeface="Arial" pitchFamily="34" charset="0"/>
              </a:rPr>
              <a:t> of 10)</a:t>
            </a:r>
            <a:endParaRPr lang="en-US" dirty="0" smtClean="0">
              <a:effectLst/>
            </a:endParaRPr>
          </a:p>
        </p:txBody>
      </p:sp>
      <p:sp>
        <p:nvSpPr>
          <p:cNvPr id="7" name="Content Placeholder 6"/>
          <p:cNvSpPr>
            <a:spLocks noGrp="1"/>
          </p:cNvSpPr>
          <p:nvPr>
            <p:ph sz="quarter" idx="11"/>
          </p:nvPr>
        </p:nvSpPr>
        <p:spPr>
          <a:xfrm>
            <a:off x="76200" y="1143000"/>
            <a:ext cx="8991600" cy="990600"/>
          </a:xfrm>
        </p:spPr>
        <p:txBody>
          <a:bodyPr/>
          <a:lstStyle/>
          <a:p>
            <a:r>
              <a:rPr lang="en-US" sz="2000" dirty="0"/>
              <a:t>A wireless access point (WAP) is a central communications device that allows computers and devices to transfer data wirelessly among themselves or to a wired network</a:t>
            </a:r>
          </a:p>
        </p:txBody>
      </p:sp>
      <p:pic>
        <p:nvPicPr>
          <p:cNvPr id="15362" name="Picture 2" descr="A photo shows a wireless access point (W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5744" y="2362200"/>
            <a:ext cx="5117211" cy="3215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a:spLocks noGrp="1"/>
          </p:cNvSpPr>
          <p:nvPr>
            <p:ph sz="quarter" idx="12"/>
          </p:nvPr>
        </p:nvSpPr>
        <p:spPr>
          <a:xfrm>
            <a:off x="609600" y="5638800"/>
            <a:ext cx="8265942" cy="457200"/>
          </a:xfrm>
        </p:spPr>
        <p:txBody>
          <a:bodyPr/>
          <a:lstStyle/>
          <a:p>
            <a:pPr marL="0" indent="0">
              <a:buNone/>
            </a:pPr>
            <a:r>
              <a:rPr lang="en-US" sz="1800" b="1" dirty="0"/>
              <a:t>Figure 10-14 </a:t>
            </a:r>
            <a:r>
              <a:rPr lang="en-US" sz="1800" dirty="0"/>
              <a:t>Wireless access point</a:t>
            </a:r>
            <a:r>
              <a:rPr lang="en-US" sz="1800" dirty="0" smtClean="0"/>
              <a:t>.</a:t>
            </a:r>
            <a:endParaRPr lang="en-US" sz="1800" dirty="0"/>
          </a:p>
        </p:txBody>
      </p:sp>
    </p:spTree>
    <p:extLst>
      <p:ext uri="{BB962C8B-B14F-4D97-AF65-F5344CB8AC3E}">
        <p14:creationId xmlns:p14="http://schemas.microsoft.com/office/powerpoint/2010/main" val="3221368570"/>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032638" cy="1004011"/>
          </a:xfrm>
        </p:spPr>
        <p:txBody>
          <a:bodyPr>
            <a:noAutofit/>
          </a:bodyPr>
          <a:lstStyle/>
          <a:p>
            <a:pPr marL="0" marR="0" indent="0" algn="ctr" defTabSz="914400" rtl="0" eaLnBrk="1" fontAlgn="base" latinLnBrk="0" hangingPunct="1">
              <a:lnSpc>
                <a:spcPct val="100000"/>
              </a:lnSpc>
              <a:spcBef>
                <a:spcPct val="0"/>
              </a:spcBef>
              <a:spcAft>
                <a:spcPct val="0"/>
              </a:spcAft>
              <a:buClrTx/>
              <a:buSzTx/>
              <a:buFontTx/>
              <a:buNone/>
              <a:tabLst/>
              <a:defRPr/>
            </a:pPr>
            <a:r>
              <a:rPr lang="en-US" dirty="0"/>
              <a:t>Communications </a:t>
            </a:r>
            <a:r>
              <a:rPr lang="en-US" dirty="0" smtClean="0"/>
              <a:t>Devices </a:t>
            </a:r>
            <a:r>
              <a:rPr lang="en-US" sz="3600" b="0" kern="1200" dirty="0" smtClean="0">
                <a:solidFill>
                  <a:schemeClr val="tx1"/>
                </a:solidFill>
                <a:effectLst/>
                <a:latin typeface="Arial" pitchFamily="34" charset="0"/>
                <a:ea typeface="+mj-ea"/>
                <a:cs typeface="Arial" pitchFamily="34" charset="0"/>
              </a:rPr>
              <a:t>(5</a:t>
            </a:r>
            <a:r>
              <a:rPr lang="en-US" sz="3600" b="0" kern="1200" baseline="0" dirty="0" smtClean="0">
                <a:solidFill>
                  <a:schemeClr val="tx1"/>
                </a:solidFill>
                <a:effectLst/>
                <a:latin typeface="Arial" pitchFamily="34" charset="0"/>
                <a:ea typeface="+mj-ea"/>
                <a:cs typeface="Arial" pitchFamily="34" charset="0"/>
              </a:rPr>
              <a:t> of 10)</a:t>
            </a:r>
            <a:endParaRPr lang="en-US" dirty="0" smtClean="0">
              <a:effectLst/>
            </a:endParaRPr>
          </a:p>
        </p:txBody>
      </p:sp>
      <p:sp>
        <p:nvSpPr>
          <p:cNvPr id="7" name="Content Placeholder 6"/>
          <p:cNvSpPr>
            <a:spLocks noGrp="1"/>
          </p:cNvSpPr>
          <p:nvPr>
            <p:ph sz="quarter" idx="11"/>
          </p:nvPr>
        </p:nvSpPr>
        <p:spPr>
          <a:xfrm>
            <a:off x="76200" y="1143000"/>
            <a:ext cx="8991600" cy="838200"/>
          </a:xfrm>
        </p:spPr>
        <p:txBody>
          <a:bodyPr/>
          <a:lstStyle/>
          <a:p>
            <a:r>
              <a:rPr lang="en-US" sz="2000" dirty="0"/>
              <a:t>A router connects multiple computers or other routers together and transmits data to its correct destination on a network</a:t>
            </a:r>
          </a:p>
        </p:txBody>
      </p:sp>
      <p:pic>
        <p:nvPicPr>
          <p:cNvPr id="16386" name="Picture 2" descr="An illustration shows a desktop computer (wired), printer, tablet, and laptop (wireless) connected to the router, which in turn is connected to the cable or DSL modem (plugged to the wall). The cable or DSL modem is the access point of internet.&#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4850" y="1861126"/>
            <a:ext cx="3194301" cy="3135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a:spLocks noGrp="1"/>
          </p:cNvSpPr>
          <p:nvPr>
            <p:ph sz="quarter" idx="12"/>
          </p:nvPr>
        </p:nvSpPr>
        <p:spPr>
          <a:xfrm>
            <a:off x="457200" y="5180798"/>
            <a:ext cx="8458200" cy="762802"/>
          </a:xfrm>
        </p:spPr>
        <p:txBody>
          <a:bodyPr/>
          <a:lstStyle/>
          <a:p>
            <a:pPr marL="0" indent="0">
              <a:buNone/>
            </a:pPr>
            <a:r>
              <a:rPr lang="en-US" sz="1700" b="1" dirty="0"/>
              <a:t>Figure 10-15 </a:t>
            </a:r>
            <a:r>
              <a:rPr lang="en-US" sz="1700" dirty="0"/>
              <a:t>Through a router, home and small business networks can share access to </a:t>
            </a:r>
            <a:r>
              <a:rPr lang="en-US" sz="1700" dirty="0" smtClean="0"/>
              <a:t>a broadband </a:t>
            </a:r>
            <a:r>
              <a:rPr lang="en-US" sz="1700" dirty="0"/>
              <a:t>Internet connection, such as through a cable or DSL modem</a:t>
            </a:r>
            <a:r>
              <a:rPr lang="en-US" sz="1700" dirty="0" smtClean="0"/>
              <a:t>.</a:t>
            </a:r>
            <a:endParaRPr lang="en-US" sz="1700" dirty="0"/>
          </a:p>
        </p:txBody>
      </p:sp>
    </p:spTree>
    <p:extLst>
      <p:ext uri="{BB962C8B-B14F-4D97-AF65-F5344CB8AC3E}">
        <p14:creationId xmlns:p14="http://schemas.microsoft.com/office/powerpoint/2010/main" val="1205909692"/>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marL="0" marR="0" indent="0" algn="ctr" defTabSz="914400" rtl="0" eaLnBrk="1" fontAlgn="base" latinLnBrk="0" hangingPunct="1">
              <a:lnSpc>
                <a:spcPct val="100000"/>
              </a:lnSpc>
              <a:spcBef>
                <a:spcPct val="0"/>
              </a:spcBef>
              <a:spcAft>
                <a:spcPct val="0"/>
              </a:spcAft>
              <a:buClrTx/>
              <a:buSzTx/>
              <a:buFontTx/>
              <a:buNone/>
              <a:tabLst/>
              <a:defRPr/>
            </a:pPr>
            <a:r>
              <a:rPr lang="en-US" dirty="0"/>
              <a:t>Communications </a:t>
            </a:r>
            <a:r>
              <a:rPr lang="en-US" dirty="0" smtClean="0"/>
              <a:t>Devices </a:t>
            </a:r>
            <a:r>
              <a:rPr lang="en-US" sz="3600" b="0" kern="1200" dirty="0" smtClean="0">
                <a:solidFill>
                  <a:schemeClr val="bg1"/>
                </a:solidFill>
                <a:effectLst/>
                <a:latin typeface="Arial" pitchFamily="34" charset="0"/>
                <a:ea typeface="Verdana" pitchFamily="34" charset="0"/>
                <a:cs typeface="Arial" pitchFamily="34" charset="0"/>
              </a:rPr>
              <a:t>(6</a:t>
            </a:r>
            <a:r>
              <a:rPr lang="en-US" sz="3600" b="0" kern="1200" baseline="0" dirty="0" smtClean="0">
                <a:solidFill>
                  <a:schemeClr val="bg1"/>
                </a:solidFill>
                <a:effectLst/>
                <a:latin typeface="Arial" pitchFamily="34" charset="0"/>
                <a:ea typeface="Verdana" pitchFamily="34" charset="0"/>
                <a:cs typeface="Arial" pitchFamily="34" charset="0"/>
              </a:rPr>
              <a:t> of 10)</a:t>
            </a:r>
            <a:endParaRPr lang="en-US" dirty="0" smtClean="0">
              <a:effectLst/>
            </a:endParaRPr>
          </a:p>
        </p:txBody>
      </p:sp>
      <p:sp>
        <p:nvSpPr>
          <p:cNvPr id="7" name="Content Placeholder 6"/>
          <p:cNvSpPr>
            <a:spLocks noGrp="1"/>
          </p:cNvSpPr>
          <p:nvPr>
            <p:ph idx="1"/>
          </p:nvPr>
        </p:nvSpPr>
        <p:spPr/>
        <p:txBody>
          <a:bodyPr/>
          <a:lstStyle/>
          <a:p>
            <a:r>
              <a:rPr lang="en-US" dirty="0"/>
              <a:t>Some routers provide additional functionality:</a:t>
            </a:r>
          </a:p>
          <a:p>
            <a:pPr lvl="1"/>
            <a:r>
              <a:rPr lang="en-US" dirty="0"/>
              <a:t>Wireless router</a:t>
            </a:r>
          </a:p>
          <a:p>
            <a:pPr lvl="1"/>
            <a:r>
              <a:rPr lang="en-US" dirty="0"/>
              <a:t>Broadband router</a:t>
            </a:r>
          </a:p>
          <a:p>
            <a:pPr lvl="1"/>
            <a:r>
              <a:rPr lang="en-US" dirty="0"/>
              <a:t>Broadband wireless </a:t>
            </a:r>
            <a:br>
              <a:rPr lang="en-US" dirty="0"/>
            </a:br>
            <a:r>
              <a:rPr lang="en-US" dirty="0"/>
              <a:t>router</a:t>
            </a:r>
          </a:p>
          <a:p>
            <a:pPr lvl="1"/>
            <a:r>
              <a:rPr lang="en-US" dirty="0"/>
              <a:t>Mobile broadband </a:t>
            </a:r>
            <a:br>
              <a:rPr lang="en-US" dirty="0"/>
            </a:br>
            <a:r>
              <a:rPr lang="en-US" dirty="0"/>
              <a:t>wireless router</a:t>
            </a:r>
          </a:p>
        </p:txBody>
      </p:sp>
    </p:spTree>
    <p:extLst>
      <p:ext uri="{BB962C8B-B14F-4D97-AF65-F5344CB8AC3E}">
        <p14:creationId xmlns:p14="http://schemas.microsoft.com/office/powerpoint/2010/main" val="1551113587"/>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 Overview (2 of 2)</a:t>
            </a:r>
            <a:endParaRPr lang="en-US" dirty="0"/>
          </a:p>
        </p:txBody>
      </p:sp>
      <p:sp>
        <p:nvSpPr>
          <p:cNvPr id="3" name="Content Placeholder 2"/>
          <p:cNvSpPr>
            <a:spLocks noGrp="1"/>
          </p:cNvSpPr>
          <p:nvPr>
            <p:ph idx="1"/>
          </p:nvPr>
        </p:nvSpPr>
        <p:spPr/>
        <p:txBody>
          <a:bodyPr/>
          <a:lstStyle/>
          <a:p>
            <a:pPr lvl="0"/>
            <a:r>
              <a:rPr lang="en-US" sz="2800" dirty="0" smtClean="0"/>
              <a:t>Describe </a:t>
            </a:r>
            <a:r>
              <a:rPr lang="en-US" sz="2800" dirty="0"/>
              <a:t>various types of communications </a:t>
            </a:r>
            <a:r>
              <a:rPr lang="en-US" sz="2800" dirty="0" smtClean="0"/>
              <a:t>lines</a:t>
            </a:r>
          </a:p>
          <a:p>
            <a:r>
              <a:rPr lang="en-US" sz="2800" dirty="0"/>
              <a:t>Describe commonly used communications devices</a:t>
            </a:r>
          </a:p>
          <a:p>
            <a:r>
              <a:rPr lang="en-US" sz="2800" dirty="0"/>
              <a:t>Discuss different ways to set up and configure a home network</a:t>
            </a:r>
          </a:p>
          <a:p>
            <a:r>
              <a:rPr lang="en-US" sz="2800" dirty="0"/>
              <a:t>Differentiate among physical transmission media</a:t>
            </a:r>
          </a:p>
          <a:p>
            <a:r>
              <a:rPr lang="en-US" sz="2800" dirty="0"/>
              <a:t>Differentiate among wireless transmission </a:t>
            </a:r>
            <a:r>
              <a:rPr lang="en-US" sz="2800" dirty="0" smtClean="0"/>
              <a:t>media</a:t>
            </a:r>
            <a:endParaRPr lang="en-US" sz="2800" dirty="0"/>
          </a:p>
        </p:txBody>
      </p:sp>
    </p:spTree>
    <p:extLst>
      <p:ext uri="{BB962C8B-B14F-4D97-AF65-F5344CB8AC3E}">
        <p14:creationId xmlns:p14="http://schemas.microsoft.com/office/powerpoint/2010/main" val="3879719648"/>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032638" cy="1004011"/>
          </a:xfrm>
        </p:spPr>
        <p:txBody>
          <a:bodyPr>
            <a:noAutofit/>
          </a:bodyPr>
          <a:lstStyle/>
          <a:p>
            <a:pPr marL="0" marR="0" indent="0" algn="ctr" defTabSz="914400" rtl="0" eaLnBrk="1" fontAlgn="base" latinLnBrk="0" hangingPunct="1">
              <a:lnSpc>
                <a:spcPct val="100000"/>
              </a:lnSpc>
              <a:spcBef>
                <a:spcPct val="0"/>
              </a:spcBef>
              <a:spcAft>
                <a:spcPct val="0"/>
              </a:spcAft>
              <a:buClrTx/>
              <a:buSzTx/>
              <a:buFontTx/>
              <a:buNone/>
              <a:tabLst/>
              <a:defRPr/>
            </a:pPr>
            <a:r>
              <a:rPr lang="en-US" dirty="0"/>
              <a:t>Communications </a:t>
            </a:r>
            <a:r>
              <a:rPr lang="en-US" dirty="0" smtClean="0"/>
              <a:t>Devices </a:t>
            </a:r>
            <a:r>
              <a:rPr lang="en-US" sz="3600" b="0" kern="1200" dirty="0" smtClean="0">
                <a:solidFill>
                  <a:schemeClr val="tx1"/>
                </a:solidFill>
                <a:effectLst/>
                <a:latin typeface="Arial" pitchFamily="34" charset="0"/>
                <a:ea typeface="+mj-ea"/>
                <a:cs typeface="Arial" pitchFamily="34" charset="0"/>
              </a:rPr>
              <a:t>(7</a:t>
            </a:r>
            <a:r>
              <a:rPr lang="en-US" sz="3600" b="0" kern="1200" baseline="0" dirty="0" smtClean="0">
                <a:solidFill>
                  <a:schemeClr val="tx1"/>
                </a:solidFill>
                <a:effectLst/>
                <a:latin typeface="Arial" pitchFamily="34" charset="0"/>
                <a:ea typeface="+mj-ea"/>
                <a:cs typeface="Arial" pitchFamily="34" charset="0"/>
              </a:rPr>
              <a:t> of 10)</a:t>
            </a:r>
            <a:endParaRPr lang="en-US" dirty="0" smtClean="0">
              <a:effectLst/>
            </a:endParaRPr>
          </a:p>
        </p:txBody>
      </p:sp>
      <p:pic>
        <p:nvPicPr>
          <p:cNvPr id="17410" name="Picture 2" descr="An illustration shows a desktop computer, a laptop, tablet, and a smartphone connected to a wireless router (labeled as “mobile broadband wireless router”), which in turn is connected to the internet, enclosed by a circle (labeled as “mobile hot spot”).&#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914400"/>
            <a:ext cx="4597190" cy="407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a:spLocks noGrp="1"/>
          </p:cNvSpPr>
          <p:nvPr>
            <p:ph sz="quarter" idx="12"/>
          </p:nvPr>
        </p:nvSpPr>
        <p:spPr>
          <a:xfrm>
            <a:off x="406364" y="5260286"/>
            <a:ext cx="8103844" cy="757028"/>
          </a:xfrm>
        </p:spPr>
        <p:txBody>
          <a:bodyPr/>
          <a:lstStyle/>
          <a:p>
            <a:pPr marL="0" indent="0">
              <a:buNone/>
            </a:pPr>
            <a:r>
              <a:rPr lang="en-US" sz="1800" b="1" dirty="0"/>
              <a:t>Figure 10-16 </a:t>
            </a:r>
            <a:r>
              <a:rPr lang="en-US" sz="1800" dirty="0"/>
              <a:t>Through a mobile broadband wireless router, users can create a mobile hot spot </a:t>
            </a:r>
            <a:r>
              <a:rPr lang="en-US" sz="1800" dirty="0" smtClean="0"/>
              <a:t>via 3G </a:t>
            </a:r>
            <a:r>
              <a:rPr lang="en-US" sz="1800" dirty="0"/>
              <a:t>or 4G mobile broadband Internet service</a:t>
            </a:r>
            <a:r>
              <a:rPr lang="en-US" sz="1800" dirty="0" smtClean="0"/>
              <a:t>.</a:t>
            </a:r>
            <a:endParaRPr lang="en-US" sz="1800" dirty="0"/>
          </a:p>
        </p:txBody>
      </p:sp>
    </p:spTree>
    <p:extLst>
      <p:ext uri="{BB962C8B-B14F-4D97-AF65-F5344CB8AC3E}">
        <p14:creationId xmlns:p14="http://schemas.microsoft.com/office/powerpoint/2010/main" val="2298020879"/>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marL="0" marR="0" indent="0" algn="ctr" defTabSz="914400" rtl="0" eaLnBrk="1" fontAlgn="base" latinLnBrk="0" hangingPunct="1">
              <a:lnSpc>
                <a:spcPct val="100000"/>
              </a:lnSpc>
              <a:spcBef>
                <a:spcPct val="0"/>
              </a:spcBef>
              <a:spcAft>
                <a:spcPct val="0"/>
              </a:spcAft>
              <a:buClrTx/>
              <a:buSzTx/>
              <a:buFontTx/>
              <a:buNone/>
              <a:tabLst/>
              <a:defRPr/>
            </a:pPr>
            <a:r>
              <a:rPr lang="en-US" dirty="0"/>
              <a:t>Communications </a:t>
            </a:r>
            <a:r>
              <a:rPr lang="en-US" dirty="0" smtClean="0"/>
              <a:t>Devices </a:t>
            </a:r>
            <a:r>
              <a:rPr lang="en-US" sz="3600" b="0" kern="1200" dirty="0" smtClean="0">
                <a:solidFill>
                  <a:schemeClr val="bg1"/>
                </a:solidFill>
                <a:effectLst/>
                <a:latin typeface="Arial" pitchFamily="34" charset="0"/>
                <a:ea typeface="Verdana" pitchFamily="34" charset="0"/>
                <a:cs typeface="Arial" pitchFamily="34" charset="0"/>
              </a:rPr>
              <a:t>(8</a:t>
            </a:r>
            <a:r>
              <a:rPr lang="en-US" sz="3600" b="0" kern="1200" baseline="0" dirty="0" smtClean="0">
                <a:solidFill>
                  <a:schemeClr val="bg1"/>
                </a:solidFill>
                <a:effectLst/>
                <a:latin typeface="Arial" pitchFamily="34" charset="0"/>
                <a:ea typeface="Verdana" pitchFamily="34" charset="0"/>
                <a:cs typeface="Arial" pitchFamily="34" charset="0"/>
              </a:rPr>
              <a:t> of 10)</a:t>
            </a:r>
            <a:endParaRPr lang="en-US" dirty="0" smtClean="0">
              <a:effectLst/>
            </a:endParaRPr>
          </a:p>
        </p:txBody>
      </p:sp>
      <p:sp>
        <p:nvSpPr>
          <p:cNvPr id="7" name="Content Placeholder 6"/>
          <p:cNvSpPr>
            <a:spLocks noGrp="1"/>
          </p:cNvSpPr>
          <p:nvPr>
            <p:ph idx="1"/>
          </p:nvPr>
        </p:nvSpPr>
        <p:spPr/>
        <p:txBody>
          <a:bodyPr/>
          <a:lstStyle/>
          <a:p>
            <a:r>
              <a:rPr lang="en-US" dirty="0"/>
              <a:t>A network card enables a computer or device that does not have built-in networking capability to access a network</a:t>
            </a:r>
          </a:p>
          <a:p>
            <a:r>
              <a:rPr lang="en-US" dirty="0"/>
              <a:t>Available in a variety of styles</a:t>
            </a:r>
          </a:p>
        </p:txBody>
      </p:sp>
    </p:spTree>
    <p:extLst>
      <p:ext uri="{BB962C8B-B14F-4D97-AF65-F5344CB8AC3E}">
        <p14:creationId xmlns:p14="http://schemas.microsoft.com/office/powerpoint/2010/main" val="3279390346"/>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032638" cy="1004011"/>
          </a:xfrm>
        </p:spPr>
        <p:txBody>
          <a:bodyPr>
            <a:noAutofit/>
          </a:bodyPr>
          <a:lstStyle/>
          <a:p>
            <a:pPr marL="0" marR="0" indent="0" algn="ctr" defTabSz="914400" rtl="0" eaLnBrk="1" fontAlgn="base" latinLnBrk="0" hangingPunct="1">
              <a:lnSpc>
                <a:spcPct val="100000"/>
              </a:lnSpc>
              <a:spcBef>
                <a:spcPct val="0"/>
              </a:spcBef>
              <a:spcAft>
                <a:spcPct val="0"/>
              </a:spcAft>
              <a:buClrTx/>
              <a:buSzTx/>
              <a:buFontTx/>
              <a:buNone/>
              <a:tabLst/>
              <a:defRPr/>
            </a:pPr>
            <a:r>
              <a:rPr lang="en-US" dirty="0"/>
              <a:t>Communications </a:t>
            </a:r>
            <a:r>
              <a:rPr lang="en-US" dirty="0" smtClean="0"/>
              <a:t>Devices </a:t>
            </a:r>
            <a:r>
              <a:rPr lang="en-US" sz="3600" b="0" kern="1200" dirty="0" smtClean="0">
                <a:solidFill>
                  <a:schemeClr val="tx1"/>
                </a:solidFill>
                <a:effectLst/>
                <a:latin typeface="Arial" pitchFamily="34" charset="0"/>
                <a:ea typeface="+mj-ea"/>
                <a:cs typeface="Arial" pitchFamily="34" charset="0"/>
              </a:rPr>
              <a:t>(9</a:t>
            </a:r>
            <a:r>
              <a:rPr lang="en-US" sz="3600" b="0" kern="1200" baseline="0" dirty="0" smtClean="0">
                <a:solidFill>
                  <a:schemeClr val="tx1"/>
                </a:solidFill>
                <a:effectLst/>
                <a:latin typeface="Arial" pitchFamily="34" charset="0"/>
                <a:ea typeface="+mj-ea"/>
                <a:cs typeface="Arial" pitchFamily="34" charset="0"/>
              </a:rPr>
              <a:t> of 10)</a:t>
            </a:r>
            <a:endParaRPr lang="en-US" dirty="0" smtClean="0">
              <a:effectLst/>
            </a:endParaRPr>
          </a:p>
        </p:txBody>
      </p:sp>
      <p:pic>
        <p:nvPicPr>
          <p:cNvPr id="18434" name="Picture 2" descr="A photo shows a network card for a desktop compu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709" y="2089785"/>
            <a:ext cx="6946583" cy="2787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a:spLocks noGrp="1"/>
          </p:cNvSpPr>
          <p:nvPr>
            <p:ph sz="quarter" idx="12"/>
          </p:nvPr>
        </p:nvSpPr>
        <p:spPr>
          <a:xfrm>
            <a:off x="856948" y="5181600"/>
            <a:ext cx="7430105" cy="676594"/>
          </a:xfrm>
        </p:spPr>
        <p:txBody>
          <a:bodyPr/>
          <a:lstStyle/>
          <a:p>
            <a:pPr marL="0" indent="0">
              <a:buNone/>
            </a:pPr>
            <a:r>
              <a:rPr lang="en-US" sz="1800" b="1" dirty="0"/>
              <a:t>Figure 10-17 </a:t>
            </a:r>
            <a:r>
              <a:rPr lang="en-US" sz="1800" dirty="0"/>
              <a:t>Network card for a desktop computer</a:t>
            </a:r>
            <a:r>
              <a:rPr lang="en-US" sz="1800" dirty="0" smtClean="0"/>
              <a:t>.</a:t>
            </a:r>
            <a:endParaRPr lang="en-US" sz="1800" dirty="0"/>
          </a:p>
        </p:txBody>
      </p:sp>
    </p:spTree>
    <p:extLst>
      <p:ext uri="{BB962C8B-B14F-4D97-AF65-F5344CB8AC3E}">
        <p14:creationId xmlns:p14="http://schemas.microsoft.com/office/powerpoint/2010/main" val="4148233335"/>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5681" y="0"/>
            <a:ext cx="8032638" cy="1004011"/>
          </a:xfrm>
        </p:spPr>
        <p:txBody>
          <a:bodyPr>
            <a:noAutofit/>
          </a:bodyPr>
          <a:lstStyle/>
          <a:p>
            <a:pPr marL="0" marR="0" indent="0" algn="ctr" defTabSz="914400" rtl="0" eaLnBrk="1" fontAlgn="base" latinLnBrk="0" hangingPunct="1">
              <a:lnSpc>
                <a:spcPct val="100000"/>
              </a:lnSpc>
              <a:spcBef>
                <a:spcPct val="0"/>
              </a:spcBef>
              <a:spcAft>
                <a:spcPct val="0"/>
              </a:spcAft>
              <a:buClrTx/>
              <a:buSzTx/>
              <a:buFontTx/>
              <a:buNone/>
              <a:tabLst/>
              <a:defRPr/>
            </a:pPr>
            <a:r>
              <a:rPr lang="en-US" dirty="0"/>
              <a:t>Communications </a:t>
            </a:r>
            <a:r>
              <a:rPr lang="en-US" dirty="0" smtClean="0"/>
              <a:t>Devices </a:t>
            </a:r>
            <a:r>
              <a:rPr lang="en-US" sz="3600" b="0" kern="1200" dirty="0" smtClean="0">
                <a:solidFill>
                  <a:schemeClr val="tx1"/>
                </a:solidFill>
                <a:effectLst/>
                <a:latin typeface="Arial" pitchFamily="34" charset="0"/>
                <a:ea typeface="+mj-ea"/>
                <a:cs typeface="Arial" pitchFamily="34" charset="0"/>
              </a:rPr>
              <a:t>(10</a:t>
            </a:r>
            <a:r>
              <a:rPr lang="en-US" sz="3600" b="0" kern="1200" baseline="0" dirty="0" smtClean="0">
                <a:solidFill>
                  <a:schemeClr val="tx1"/>
                </a:solidFill>
                <a:effectLst/>
                <a:latin typeface="Arial" pitchFamily="34" charset="0"/>
                <a:ea typeface="+mj-ea"/>
                <a:cs typeface="Arial" pitchFamily="34" charset="0"/>
              </a:rPr>
              <a:t> of 10)</a:t>
            </a:r>
            <a:endParaRPr lang="en-US" dirty="0" smtClean="0">
              <a:effectLst/>
            </a:endParaRPr>
          </a:p>
        </p:txBody>
      </p:sp>
      <p:sp>
        <p:nvSpPr>
          <p:cNvPr id="7" name="Content Placeholder 6"/>
          <p:cNvSpPr>
            <a:spLocks noGrp="1"/>
          </p:cNvSpPr>
          <p:nvPr>
            <p:ph sz="quarter" idx="11"/>
          </p:nvPr>
        </p:nvSpPr>
        <p:spPr>
          <a:xfrm>
            <a:off x="76200" y="1143000"/>
            <a:ext cx="8610600" cy="762000"/>
          </a:xfrm>
        </p:spPr>
        <p:txBody>
          <a:bodyPr/>
          <a:lstStyle/>
          <a:p>
            <a:r>
              <a:rPr lang="en-US" sz="2000" dirty="0"/>
              <a:t>A hub or switch is a device that provides a central point for </a:t>
            </a:r>
            <a:r>
              <a:rPr lang="en-US" sz="2000" dirty="0" smtClean="0"/>
              <a:t>cables </a:t>
            </a:r>
            <a:r>
              <a:rPr lang="en-US" sz="2000" dirty="0"/>
              <a:t>in a </a:t>
            </a:r>
            <a:r>
              <a:rPr lang="en-US" sz="2000" dirty="0" smtClean="0"/>
              <a:t>network</a:t>
            </a:r>
            <a:endParaRPr lang="en-US" sz="2000" dirty="0"/>
          </a:p>
        </p:txBody>
      </p:sp>
      <p:pic>
        <p:nvPicPr>
          <p:cNvPr id="19459" name="Picture 3" descr="An illustration shows two hubs or switches connected to each other. The hub on the left is connected to three desktop computers and a laptop; while the hub on the right is connected to two desktop computers and two laptops.&#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981200"/>
            <a:ext cx="73152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sz="quarter" idx="12"/>
          </p:nvPr>
        </p:nvSpPr>
        <p:spPr>
          <a:xfrm>
            <a:off x="76200" y="5270500"/>
            <a:ext cx="9067800" cy="900545"/>
          </a:xfrm>
        </p:spPr>
        <p:txBody>
          <a:bodyPr/>
          <a:lstStyle/>
          <a:p>
            <a:pPr marL="0" indent="0">
              <a:buNone/>
            </a:pPr>
            <a:r>
              <a:rPr lang="en-US" sz="1800" dirty="0"/>
              <a:t>Figure 10-18 A hub or switch is a central point that connects several devices in a network together, as well as connects to </a:t>
            </a:r>
            <a:r>
              <a:rPr lang="en-US" sz="1800" dirty="0" smtClean="0"/>
              <a:t>other networks</a:t>
            </a:r>
            <a:r>
              <a:rPr lang="en-US" sz="1800" dirty="0"/>
              <a:t>, as shown in this simplified diagram</a:t>
            </a:r>
            <a:r>
              <a:rPr lang="en-US" sz="1800" dirty="0" smtClean="0"/>
              <a:t>.</a:t>
            </a:r>
            <a:endParaRPr lang="en-US" sz="1800" dirty="0"/>
          </a:p>
        </p:txBody>
      </p:sp>
    </p:spTree>
    <p:extLst>
      <p:ext uri="{BB962C8B-B14F-4D97-AF65-F5344CB8AC3E}">
        <p14:creationId xmlns:p14="http://schemas.microsoft.com/office/powerpoint/2010/main" val="1055077112"/>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5681" y="76200"/>
            <a:ext cx="8032638" cy="1004011"/>
          </a:xfrm>
        </p:spPr>
        <p:txBody>
          <a:bodyPr>
            <a:noAutofit/>
          </a:bodyPr>
          <a:lstStyle/>
          <a:p>
            <a:r>
              <a:rPr lang="en-US" dirty="0"/>
              <a:t>Home </a:t>
            </a:r>
            <a:r>
              <a:rPr lang="en-US" dirty="0" smtClean="0"/>
              <a:t>Networks</a:t>
            </a:r>
            <a:endParaRPr lang="en-US" dirty="0"/>
          </a:p>
        </p:txBody>
      </p:sp>
      <p:sp>
        <p:nvSpPr>
          <p:cNvPr id="7" name="Content Placeholder 6"/>
          <p:cNvSpPr>
            <a:spLocks noGrp="1"/>
          </p:cNvSpPr>
          <p:nvPr>
            <p:ph sz="quarter" idx="11"/>
          </p:nvPr>
        </p:nvSpPr>
        <p:spPr>
          <a:xfrm>
            <a:off x="228600" y="1371600"/>
            <a:ext cx="8534400" cy="914400"/>
          </a:xfrm>
        </p:spPr>
        <p:txBody>
          <a:bodyPr/>
          <a:lstStyle/>
          <a:p>
            <a:r>
              <a:rPr lang="en-US" dirty="0"/>
              <a:t>Many home users connect multiple computers and devices together in a </a:t>
            </a:r>
            <a:r>
              <a:rPr lang="en-US" b="1" dirty="0"/>
              <a:t>home network</a:t>
            </a:r>
            <a:endParaRPr lang="en-US" dirty="0"/>
          </a:p>
        </p:txBody>
      </p:sp>
      <p:pic>
        <p:nvPicPr>
          <p:cNvPr id="20482" name="Picture 2" descr="&quot;An illustration shows parts of the house in which the internet access is at its best, fair and worst. &#10;Best: Living room and router/wireless access point in office; Fair: Bed room, bathroom, dining room, kitchen; Worst: Attic and deck. &quot;&#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62200"/>
            <a:ext cx="5515841" cy="3515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5518694"/>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Transmission </a:t>
            </a:r>
            <a:r>
              <a:rPr lang="en-US" dirty="0" smtClean="0"/>
              <a:t>Media (1 of 2)</a:t>
            </a:r>
            <a:endParaRPr lang="en-US" dirty="0"/>
          </a:p>
        </p:txBody>
      </p:sp>
      <p:sp>
        <p:nvSpPr>
          <p:cNvPr id="8" name="Content Placeholder 7"/>
          <p:cNvSpPr>
            <a:spLocks noGrp="1"/>
          </p:cNvSpPr>
          <p:nvPr>
            <p:ph idx="1"/>
          </p:nvPr>
        </p:nvSpPr>
        <p:spPr/>
        <p:txBody>
          <a:bodyPr/>
          <a:lstStyle/>
          <a:p>
            <a:r>
              <a:rPr lang="en-US" dirty="0"/>
              <a:t>Transmission media carries one or more communications signals</a:t>
            </a:r>
          </a:p>
          <a:p>
            <a:r>
              <a:rPr lang="en-US" b="1" dirty="0"/>
              <a:t>Broadband</a:t>
            </a:r>
            <a:r>
              <a:rPr lang="en-US" dirty="0"/>
              <a:t> media transmit multiple signals simultaneously</a:t>
            </a:r>
          </a:p>
          <a:p>
            <a:r>
              <a:rPr lang="en-US" dirty="0"/>
              <a:t>The amount of data, instructions, and information that can travel over transmission media sometimes is called the </a:t>
            </a:r>
            <a:r>
              <a:rPr lang="en-US" b="1" dirty="0"/>
              <a:t>bandwidth</a:t>
            </a:r>
          </a:p>
          <a:p>
            <a:r>
              <a:rPr lang="en-US" b="1" dirty="0"/>
              <a:t>Latency</a:t>
            </a:r>
            <a:r>
              <a:rPr lang="en-US" dirty="0"/>
              <a:t> is the time it takes a signal to travel from one location to another on a </a:t>
            </a:r>
            <a:r>
              <a:rPr lang="en-US" dirty="0" smtClean="0"/>
              <a:t>network</a:t>
            </a:r>
            <a:endParaRPr lang="en-US" dirty="0"/>
          </a:p>
        </p:txBody>
      </p:sp>
    </p:spTree>
    <p:extLst>
      <p:ext uri="{BB962C8B-B14F-4D97-AF65-F5344CB8AC3E}">
        <p14:creationId xmlns:p14="http://schemas.microsoft.com/office/powerpoint/2010/main" val="2925432223"/>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5681" y="0"/>
            <a:ext cx="8032638" cy="1004011"/>
          </a:xfrm>
        </p:spPr>
        <p:txBody>
          <a:bodyPr/>
          <a:lstStyle/>
          <a:p>
            <a:r>
              <a:rPr lang="en-US" dirty="0"/>
              <a:t>Transmission </a:t>
            </a:r>
            <a:r>
              <a:rPr lang="en-US" dirty="0" smtClean="0"/>
              <a:t>Media (2 of 2)</a:t>
            </a:r>
            <a:endParaRPr lang="en-US" dirty="0"/>
          </a:p>
        </p:txBody>
      </p:sp>
      <p:pic>
        <p:nvPicPr>
          <p:cNvPr id="21507" name="Picture 3" descr="&quot;An illustration, titled “An Example of Sending a Request over the Internet Using a Variety of Transmission Media,” shows the following steps involved in how a message is transmitted from one computer to another using internet: &#10;Step 1- The sending device (represented in this image by a desktop computer connected to a modem and a laptop) requests information using either physical transmission media or wireless transmission media.&#10;Step 2- When the request leaves the ISP, it travels over T1 lines, and possibly microwave stations, earth-based stations, and communications satellites, until it reaches the Internet backbone.&#10;Step 3- The request travels over T3 lines along the Internet backbone.&#10;Step 4- The request travels over T1 lines until it reaches the destination network server.&#10;&#10;&quot;&#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2146" y="876737"/>
            <a:ext cx="2081825" cy="4181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11"/>
          </p:nvPr>
        </p:nvSpPr>
        <p:spPr>
          <a:xfrm>
            <a:off x="415637" y="5286558"/>
            <a:ext cx="8312727" cy="780685"/>
          </a:xfrm>
        </p:spPr>
        <p:txBody>
          <a:bodyPr/>
          <a:lstStyle/>
          <a:p>
            <a:pPr marL="0" indent="0">
              <a:buNone/>
            </a:pPr>
            <a:r>
              <a:rPr lang="en-US" sz="1800" b="1" dirty="0"/>
              <a:t>Figure 10-19 </a:t>
            </a:r>
            <a:r>
              <a:rPr lang="en-US" sz="1800" dirty="0"/>
              <a:t>This figure shows a simplified </a:t>
            </a:r>
            <a:r>
              <a:rPr lang="en-US" sz="1800" dirty="0" smtClean="0"/>
              <a:t>example of </a:t>
            </a:r>
            <a:r>
              <a:rPr lang="en-US" sz="1800" dirty="0"/>
              <a:t>sending a request over the Internet using a </a:t>
            </a:r>
            <a:r>
              <a:rPr lang="en-US" sz="1800" dirty="0" smtClean="0"/>
              <a:t>variety of transmission media.</a:t>
            </a:r>
          </a:p>
        </p:txBody>
      </p:sp>
    </p:spTree>
    <p:extLst>
      <p:ext uri="{BB962C8B-B14F-4D97-AF65-F5344CB8AC3E}">
        <p14:creationId xmlns:p14="http://schemas.microsoft.com/office/powerpoint/2010/main" val="3263575252"/>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15240"/>
            <a:ext cx="8032638" cy="1004011"/>
          </a:xfrm>
        </p:spPr>
        <p:txBody>
          <a:bodyPr/>
          <a:lstStyle/>
          <a:p>
            <a:r>
              <a:rPr lang="en-US" dirty="0"/>
              <a:t>Physical Transmission </a:t>
            </a:r>
            <a:r>
              <a:rPr lang="en-US" dirty="0" smtClean="0"/>
              <a:t>Media (1</a:t>
            </a:r>
            <a:r>
              <a:rPr lang="en-US" baseline="0" dirty="0" smtClean="0"/>
              <a:t> of 4)</a:t>
            </a:r>
            <a:endParaRPr lang="en-US" dirty="0"/>
          </a:p>
        </p:txBody>
      </p:sp>
      <p:sp>
        <p:nvSpPr>
          <p:cNvPr id="7" name="Content Placeholder 6"/>
          <p:cNvSpPr>
            <a:spLocks noGrp="1"/>
          </p:cNvSpPr>
          <p:nvPr>
            <p:ph sz="quarter" idx="11"/>
          </p:nvPr>
        </p:nvSpPr>
        <p:spPr>
          <a:xfrm>
            <a:off x="228600" y="1066800"/>
            <a:ext cx="8915400" cy="762000"/>
          </a:xfrm>
        </p:spPr>
        <p:txBody>
          <a:bodyPr/>
          <a:lstStyle/>
          <a:p>
            <a:pPr marL="0" indent="0">
              <a:buNone/>
            </a:pPr>
            <a:r>
              <a:rPr lang="en-US" sz="2400" dirty="0"/>
              <a:t>Table 10-3 Transfer Rates for </a:t>
            </a:r>
            <a:r>
              <a:rPr lang="en-US" sz="2400" dirty="0" smtClean="0"/>
              <a:t>Physical Transmission </a:t>
            </a:r>
            <a:r>
              <a:rPr lang="en-US" sz="2400" dirty="0"/>
              <a:t>Media Used in LANs</a:t>
            </a:r>
          </a:p>
        </p:txBody>
      </p:sp>
      <p:graphicFrame>
        <p:nvGraphicFramePr>
          <p:cNvPr id="13" name="Table 12"/>
          <p:cNvGraphicFramePr>
            <a:graphicFrameLocks noGrp="1"/>
          </p:cNvGraphicFramePr>
          <p:nvPr>
            <p:extLst>
              <p:ext uri="{D42A27DB-BD31-4B8C-83A1-F6EECF244321}">
                <p14:modId xmlns:p14="http://schemas.microsoft.com/office/powerpoint/2010/main" val="3579036632"/>
              </p:ext>
            </p:extLst>
          </p:nvPr>
        </p:nvGraphicFramePr>
        <p:xfrm>
          <a:off x="685800" y="1981200"/>
          <a:ext cx="7620000" cy="4018915"/>
        </p:xfrm>
        <a:graphic>
          <a:graphicData uri="http://schemas.openxmlformats.org/drawingml/2006/table">
            <a:tbl>
              <a:tblPr firstRow="1" bandRow="1">
                <a:tableStyleId>{5940675A-B579-460E-94D1-54222C63F5DA}</a:tableStyleId>
              </a:tblPr>
              <a:tblGrid>
                <a:gridCol w="4724400"/>
                <a:gridCol w="2895600"/>
              </a:tblGrid>
              <a:tr h="370840">
                <a:tc>
                  <a:txBody>
                    <a:bodyPr/>
                    <a:lstStyle/>
                    <a:p>
                      <a:pPr algn="l" fontAlgn="t"/>
                      <a:r>
                        <a:rPr lang="en-US" sz="1400" b="1" i="0" u="none" strike="noStrike" dirty="0">
                          <a:solidFill>
                            <a:schemeClr val="bg1"/>
                          </a:solidFill>
                          <a:effectLst/>
                          <a:latin typeface="Arial" pitchFamily="34" charset="0"/>
                          <a:cs typeface="Arial" pitchFamily="34" charset="0"/>
                        </a:rPr>
                        <a:t>Type of Cable and LAN</a:t>
                      </a:r>
                    </a:p>
                  </a:txBody>
                  <a:tcPr marL="9525" marR="9525" marT="9525" marB="0" anchor="ctr">
                    <a:solidFill>
                      <a:srgbClr val="8A288F"/>
                    </a:solidFill>
                  </a:tcPr>
                </a:tc>
                <a:tc>
                  <a:txBody>
                    <a:bodyPr/>
                    <a:lstStyle/>
                    <a:p>
                      <a:pPr algn="l" fontAlgn="t"/>
                      <a:r>
                        <a:rPr lang="en-US" sz="1400" b="1" i="0" u="none" strike="noStrike" dirty="0">
                          <a:solidFill>
                            <a:schemeClr val="bg1"/>
                          </a:solidFill>
                          <a:effectLst/>
                          <a:latin typeface="Arial" pitchFamily="34" charset="0"/>
                          <a:cs typeface="Arial" pitchFamily="34" charset="0"/>
                        </a:rPr>
                        <a:t>Maximum Transfer Rate</a:t>
                      </a:r>
                    </a:p>
                  </a:txBody>
                  <a:tcPr marL="9525" marR="9525" marT="9525" marB="0" anchor="ctr">
                    <a:solidFill>
                      <a:srgbClr val="8A288F"/>
                    </a:solidFill>
                  </a:tcPr>
                </a:tc>
              </a:tr>
              <a:tr h="0">
                <a:tc>
                  <a:txBody>
                    <a:bodyPr/>
                    <a:lstStyle/>
                    <a:p>
                      <a:pPr algn="l" fontAlgn="t"/>
                      <a:r>
                        <a:rPr lang="en-US" sz="1400" b="1" i="0" u="none" strike="noStrike" dirty="0">
                          <a:solidFill>
                            <a:srgbClr val="000000"/>
                          </a:solidFill>
                          <a:effectLst/>
                          <a:latin typeface="Arial" pitchFamily="34" charset="0"/>
                          <a:cs typeface="Arial" pitchFamily="34" charset="0"/>
                        </a:rPr>
                        <a:t>Twisted-Pair Cable</a:t>
                      </a:r>
                    </a:p>
                  </a:txBody>
                  <a:tcPr marL="9525" marR="9525" marT="9525" marB="0" anchor="ctr">
                    <a:solidFill>
                      <a:schemeClr val="bg1"/>
                    </a:solidFill>
                  </a:tcPr>
                </a:tc>
                <a:tc>
                  <a:txBody>
                    <a:bodyPr/>
                    <a:lstStyle/>
                    <a:p>
                      <a:endParaRPr lang="en-US" sz="1400" b="1" dirty="0">
                        <a:solidFill>
                          <a:schemeClr val="bg1"/>
                        </a:solidFill>
                        <a:latin typeface="Arial" pitchFamily="34" charset="0"/>
                        <a:cs typeface="Arial" pitchFamily="34" charset="0"/>
                      </a:endParaRPr>
                    </a:p>
                  </a:txBody>
                  <a:tcPr anchor="ctr">
                    <a:solidFill>
                      <a:schemeClr val="bg1"/>
                    </a:solidFill>
                  </a:tcPr>
                </a:tc>
              </a:tr>
              <a:tr h="0">
                <a:tc>
                  <a:txBody>
                    <a:bodyPr/>
                    <a:lstStyle/>
                    <a:p>
                      <a:pPr marL="360000" indent="-180000" algn="l" fontAlgn="t">
                        <a:buClr>
                          <a:srgbClr val="8A288F"/>
                        </a:buClr>
                        <a:buFont typeface="Arial" pitchFamily="34" charset="0"/>
                        <a:buChar char="•"/>
                      </a:pPr>
                      <a:r>
                        <a:rPr lang="en-US" sz="1400" b="0" i="0" u="none" strike="noStrike" dirty="0" smtClean="0">
                          <a:solidFill>
                            <a:srgbClr val="000000"/>
                          </a:solidFill>
                          <a:effectLst/>
                          <a:latin typeface="Arial" pitchFamily="34" charset="0"/>
                          <a:cs typeface="Arial" pitchFamily="34" charset="0"/>
                        </a:rPr>
                        <a:t>10Base-T </a:t>
                      </a:r>
                      <a:r>
                        <a:rPr lang="en-US" sz="1400" b="0" i="0" u="none" strike="noStrike" dirty="0">
                          <a:solidFill>
                            <a:srgbClr val="000000"/>
                          </a:solidFill>
                          <a:effectLst/>
                          <a:latin typeface="Arial" pitchFamily="34" charset="0"/>
                          <a:cs typeface="Arial" pitchFamily="34" charset="0"/>
                        </a:rPr>
                        <a:t>(</a:t>
                      </a:r>
                      <a:r>
                        <a:rPr lang="en-US" sz="1400" b="0" i="0" u="none" strike="noStrike" kern="1200" dirty="0">
                          <a:solidFill>
                            <a:srgbClr val="000000"/>
                          </a:solidFill>
                          <a:effectLst/>
                          <a:latin typeface="Arial" pitchFamily="34" charset="0"/>
                          <a:ea typeface="+mn-ea"/>
                          <a:cs typeface="Arial" pitchFamily="34" charset="0"/>
                        </a:rPr>
                        <a:t>Ethernet</a:t>
                      </a:r>
                      <a:r>
                        <a:rPr lang="en-US" sz="1400" b="0" i="0" u="none" strike="noStrike" dirty="0">
                          <a:solidFill>
                            <a:srgbClr val="000000"/>
                          </a:solidFill>
                          <a:effectLst/>
                          <a:latin typeface="Arial" pitchFamily="34" charset="0"/>
                          <a:cs typeface="Arial" pitchFamily="34" charset="0"/>
                        </a:rPr>
                        <a:t>)</a:t>
                      </a:r>
                    </a:p>
                  </a:txBody>
                  <a:tcPr marL="9525" marR="9525" marT="9525" marB="0" anchor="ctr">
                    <a:solidFill>
                      <a:schemeClr val="bg1"/>
                    </a:solidFill>
                  </a:tcPr>
                </a:tc>
                <a:tc>
                  <a:txBody>
                    <a:bodyPr/>
                    <a:lstStyle/>
                    <a:p>
                      <a:pPr algn="l" fontAlgn="t"/>
                      <a:r>
                        <a:rPr lang="en-US" sz="1400" b="0" i="0" u="none" strike="noStrike">
                          <a:solidFill>
                            <a:srgbClr val="000000"/>
                          </a:solidFill>
                          <a:effectLst/>
                          <a:latin typeface="Arial" pitchFamily="34" charset="0"/>
                          <a:cs typeface="Arial" pitchFamily="34" charset="0"/>
                        </a:rPr>
                        <a:t>10 Mbps</a:t>
                      </a:r>
                    </a:p>
                  </a:txBody>
                  <a:tcPr marL="9525" marR="9525" marT="9525" marB="0" anchor="ctr">
                    <a:solidFill>
                      <a:schemeClr val="bg1"/>
                    </a:solidFill>
                  </a:tcPr>
                </a:tc>
              </a:tr>
              <a:tr h="0">
                <a:tc>
                  <a:txBody>
                    <a:bodyPr/>
                    <a:lstStyle/>
                    <a:p>
                      <a:pPr marL="360000" indent="-180000" algn="l" fontAlgn="t">
                        <a:buClr>
                          <a:srgbClr val="8A288F"/>
                        </a:buClr>
                        <a:buFont typeface="Arial" pitchFamily="34" charset="0"/>
                        <a:buChar char="•"/>
                      </a:pPr>
                      <a:r>
                        <a:rPr lang="en-US" sz="1400" b="0" i="0" u="none" strike="noStrike" dirty="0" smtClean="0">
                          <a:solidFill>
                            <a:srgbClr val="000000"/>
                          </a:solidFill>
                          <a:effectLst/>
                          <a:latin typeface="Arial" pitchFamily="34" charset="0"/>
                          <a:cs typeface="Arial" pitchFamily="34" charset="0"/>
                        </a:rPr>
                        <a:t>100Base-T </a:t>
                      </a:r>
                      <a:r>
                        <a:rPr lang="en-US" sz="1400" b="0" i="0" u="none" strike="noStrike" dirty="0">
                          <a:solidFill>
                            <a:srgbClr val="000000"/>
                          </a:solidFill>
                          <a:effectLst/>
                          <a:latin typeface="Arial" pitchFamily="34" charset="0"/>
                          <a:cs typeface="Arial" pitchFamily="34" charset="0"/>
                        </a:rPr>
                        <a:t>(Fast Ethernet)</a:t>
                      </a:r>
                    </a:p>
                  </a:txBody>
                  <a:tcPr marL="9525" marR="9525" marT="9525" marB="0" anchor="ctr">
                    <a:solidFill>
                      <a:schemeClr val="bg1"/>
                    </a:solidFill>
                  </a:tcPr>
                </a:tc>
                <a:tc>
                  <a:txBody>
                    <a:bodyPr/>
                    <a:lstStyle/>
                    <a:p>
                      <a:pPr algn="l" fontAlgn="t"/>
                      <a:r>
                        <a:rPr lang="en-US" sz="1400" b="0" i="0" u="none" strike="noStrike">
                          <a:solidFill>
                            <a:srgbClr val="000000"/>
                          </a:solidFill>
                          <a:effectLst/>
                          <a:latin typeface="Arial" pitchFamily="34" charset="0"/>
                          <a:cs typeface="Arial" pitchFamily="34" charset="0"/>
                        </a:rPr>
                        <a:t>100 Mbps</a:t>
                      </a:r>
                    </a:p>
                  </a:txBody>
                  <a:tcPr marL="9525" marR="9525" marT="9525" marB="0" anchor="ctr">
                    <a:solidFill>
                      <a:schemeClr val="bg1"/>
                    </a:solidFill>
                  </a:tcPr>
                </a:tc>
              </a:tr>
              <a:tr h="0">
                <a:tc>
                  <a:txBody>
                    <a:bodyPr/>
                    <a:lstStyle/>
                    <a:p>
                      <a:pPr marL="360000" indent="-180000" algn="l" fontAlgn="t">
                        <a:buClr>
                          <a:srgbClr val="8A288F"/>
                        </a:buClr>
                        <a:buFont typeface="Arial" pitchFamily="34" charset="0"/>
                        <a:buChar char="•"/>
                      </a:pPr>
                      <a:r>
                        <a:rPr lang="en-US" sz="1400" b="0" i="0" u="none" strike="noStrike" dirty="0" smtClean="0">
                          <a:solidFill>
                            <a:srgbClr val="000000"/>
                          </a:solidFill>
                          <a:effectLst/>
                          <a:latin typeface="Arial" pitchFamily="34" charset="0"/>
                          <a:cs typeface="Arial" pitchFamily="34" charset="0"/>
                        </a:rPr>
                        <a:t>1000Base-T </a:t>
                      </a:r>
                      <a:r>
                        <a:rPr lang="en-US" sz="1400" b="0" i="0" u="none" strike="noStrike" dirty="0">
                          <a:solidFill>
                            <a:srgbClr val="000000"/>
                          </a:solidFill>
                          <a:effectLst/>
                          <a:latin typeface="Arial" pitchFamily="34" charset="0"/>
                          <a:cs typeface="Arial" pitchFamily="34" charset="0"/>
                        </a:rPr>
                        <a:t>(Gigabit Ethernet)</a:t>
                      </a:r>
                    </a:p>
                  </a:txBody>
                  <a:tcPr marL="9525" marR="9525" marT="9525" marB="0" anchor="ctr">
                    <a:solidFill>
                      <a:schemeClr val="bg1"/>
                    </a:solidFill>
                  </a:tcPr>
                </a:tc>
                <a:tc>
                  <a:txBody>
                    <a:bodyPr/>
                    <a:lstStyle/>
                    <a:p>
                      <a:pPr algn="l" fontAlgn="t"/>
                      <a:r>
                        <a:rPr lang="en-US" sz="1400" b="0" i="0" u="none" strike="noStrike" dirty="0">
                          <a:solidFill>
                            <a:srgbClr val="000000"/>
                          </a:solidFill>
                          <a:effectLst/>
                          <a:latin typeface="Arial" pitchFamily="34" charset="0"/>
                          <a:cs typeface="Arial" pitchFamily="34" charset="0"/>
                        </a:rPr>
                        <a:t>1 Gbps</a:t>
                      </a:r>
                    </a:p>
                  </a:txBody>
                  <a:tcPr marL="9525" marR="9525" marT="9525" marB="0" anchor="ctr">
                    <a:solidFill>
                      <a:schemeClr val="bg1"/>
                    </a:solidFill>
                  </a:tcPr>
                </a:tc>
              </a:tr>
              <a:tr h="0">
                <a:tc>
                  <a:txBody>
                    <a:bodyPr/>
                    <a:lstStyle/>
                    <a:p>
                      <a:pPr marL="360000" indent="-180000" algn="l" fontAlgn="t">
                        <a:buClr>
                          <a:srgbClr val="8A288F"/>
                        </a:buClr>
                        <a:buFont typeface="Arial" pitchFamily="34" charset="0"/>
                        <a:buChar char="•"/>
                      </a:pPr>
                      <a:r>
                        <a:rPr lang="en-US" sz="1400" b="0" i="0" u="none" strike="noStrike" dirty="0" smtClean="0">
                          <a:solidFill>
                            <a:srgbClr val="000000"/>
                          </a:solidFill>
                          <a:effectLst/>
                          <a:latin typeface="Arial" pitchFamily="34" charset="0"/>
                          <a:cs typeface="Arial" pitchFamily="34" charset="0"/>
                        </a:rPr>
                        <a:t>Token </a:t>
                      </a:r>
                      <a:r>
                        <a:rPr lang="en-US" sz="1400" b="0" i="0" u="none" strike="noStrike" dirty="0">
                          <a:solidFill>
                            <a:srgbClr val="000000"/>
                          </a:solidFill>
                          <a:effectLst/>
                          <a:latin typeface="Arial" pitchFamily="34" charset="0"/>
                          <a:cs typeface="Arial" pitchFamily="34" charset="0"/>
                        </a:rPr>
                        <a:t>ring</a:t>
                      </a:r>
                    </a:p>
                  </a:txBody>
                  <a:tcPr marL="9525" marR="9525" marT="9525" marB="0" anchor="ctr">
                    <a:solidFill>
                      <a:schemeClr val="bg1"/>
                    </a:solidFill>
                  </a:tcPr>
                </a:tc>
                <a:tc>
                  <a:txBody>
                    <a:bodyPr/>
                    <a:lstStyle/>
                    <a:p>
                      <a:pPr algn="l" fontAlgn="t"/>
                      <a:r>
                        <a:rPr lang="en-US" sz="1400" b="0" i="0" u="none" strike="noStrike" dirty="0">
                          <a:solidFill>
                            <a:srgbClr val="000000"/>
                          </a:solidFill>
                          <a:effectLst/>
                          <a:latin typeface="Arial" pitchFamily="34" charset="0"/>
                          <a:cs typeface="Arial" pitchFamily="34" charset="0"/>
                        </a:rPr>
                        <a:t>4 Mbps </a:t>
                      </a:r>
                      <a:r>
                        <a:rPr lang="en-US" sz="1400" b="0" i="0" u="none" strike="noStrike" dirty="0" smtClean="0">
                          <a:solidFill>
                            <a:srgbClr val="000000"/>
                          </a:solidFill>
                          <a:effectLst/>
                          <a:latin typeface="Arial" pitchFamily="34" charset="0"/>
                          <a:cs typeface="Arial" pitchFamily="34" charset="0"/>
                        </a:rPr>
                        <a:t>to 16 Mbps</a:t>
                      </a:r>
                      <a:endParaRPr lang="en-US" sz="1400" b="0" i="0" u="none" strike="noStrike" dirty="0">
                        <a:solidFill>
                          <a:srgbClr val="000000"/>
                        </a:solidFill>
                        <a:effectLst/>
                        <a:latin typeface="Arial" pitchFamily="34" charset="0"/>
                        <a:cs typeface="Arial" pitchFamily="34" charset="0"/>
                      </a:endParaRPr>
                    </a:p>
                  </a:txBody>
                  <a:tcPr marL="9525" marR="9525" marT="9525" marB="0" anchor="ctr">
                    <a:solidFill>
                      <a:schemeClr val="bg1"/>
                    </a:solidFill>
                  </a:tcPr>
                </a:tc>
              </a:tr>
              <a:tr h="0">
                <a:tc>
                  <a:txBody>
                    <a:bodyPr/>
                    <a:lstStyle/>
                    <a:p>
                      <a:pPr algn="l" fontAlgn="t"/>
                      <a:r>
                        <a:rPr lang="en-US" sz="1400" b="1" i="0" u="none" strike="noStrike" dirty="0">
                          <a:solidFill>
                            <a:srgbClr val="000000"/>
                          </a:solidFill>
                          <a:effectLst/>
                          <a:latin typeface="Arial" pitchFamily="34" charset="0"/>
                          <a:cs typeface="Arial" pitchFamily="34" charset="0"/>
                        </a:rPr>
                        <a:t>Coaxial Cable</a:t>
                      </a:r>
                    </a:p>
                  </a:txBody>
                  <a:tcPr marL="9525" marR="9525" marT="9525" marB="0" anchor="ctr">
                    <a:solidFill>
                      <a:schemeClr val="bg1"/>
                    </a:solidFill>
                  </a:tcPr>
                </a:tc>
                <a:tc>
                  <a:txBody>
                    <a:bodyPr/>
                    <a:lstStyle/>
                    <a:p>
                      <a:pPr algn="l" fontAlgn="t"/>
                      <a:r>
                        <a:rPr lang="en-US" sz="1400" b="0" i="0" u="none" strike="noStrike" dirty="0">
                          <a:solidFill>
                            <a:srgbClr val="000000"/>
                          </a:solidFill>
                          <a:effectLst/>
                          <a:latin typeface="Arial" pitchFamily="34" charset="0"/>
                          <a:cs typeface="Arial" pitchFamily="34" charset="0"/>
                        </a:rPr>
                        <a:t> </a:t>
                      </a:r>
                    </a:p>
                  </a:txBody>
                  <a:tcPr marL="9525" marR="9525" marT="9525" marB="0" anchor="ctr">
                    <a:solidFill>
                      <a:schemeClr val="bg1"/>
                    </a:solidFill>
                  </a:tcPr>
                </a:tc>
              </a:tr>
              <a:tr h="38735">
                <a:tc>
                  <a:txBody>
                    <a:bodyPr/>
                    <a:lstStyle/>
                    <a:p>
                      <a:pPr marL="360000" indent="-180000" algn="l" defTabSz="914400" rtl="0" eaLnBrk="1" fontAlgn="t" latinLnBrk="0" hangingPunct="1">
                        <a:buClr>
                          <a:srgbClr val="8A288F"/>
                        </a:buClr>
                        <a:buFont typeface="Arial" pitchFamily="34" charset="0"/>
                        <a:buChar char="•"/>
                      </a:pPr>
                      <a:r>
                        <a:rPr lang="en-US" sz="1400" b="0" i="0" u="none" strike="noStrike" kern="1200" dirty="0" smtClean="0">
                          <a:solidFill>
                            <a:srgbClr val="000000"/>
                          </a:solidFill>
                          <a:effectLst/>
                          <a:latin typeface="Arial" pitchFamily="34" charset="0"/>
                          <a:ea typeface="+mn-ea"/>
                          <a:cs typeface="Arial" pitchFamily="34" charset="0"/>
                        </a:rPr>
                        <a:t>10Base2 </a:t>
                      </a:r>
                      <a:r>
                        <a:rPr lang="en-US" sz="1400" b="0" i="0" u="none" strike="noStrike" kern="1200" dirty="0">
                          <a:solidFill>
                            <a:srgbClr val="000000"/>
                          </a:solidFill>
                          <a:effectLst/>
                          <a:latin typeface="Arial" pitchFamily="34" charset="0"/>
                          <a:ea typeface="+mn-ea"/>
                          <a:cs typeface="Arial" pitchFamily="34" charset="0"/>
                        </a:rPr>
                        <a:t>(</a:t>
                      </a:r>
                      <a:r>
                        <a:rPr lang="en-US" sz="1400" b="0" i="0" u="none" strike="noStrike" kern="1200" dirty="0" smtClean="0">
                          <a:solidFill>
                            <a:srgbClr val="000000"/>
                          </a:solidFill>
                          <a:effectLst/>
                          <a:latin typeface="Arial" pitchFamily="34" charset="0"/>
                          <a:ea typeface="+mn-ea"/>
                          <a:cs typeface="Arial" pitchFamily="34" charset="0"/>
                        </a:rPr>
                        <a:t>Thin Wire </a:t>
                      </a:r>
                      <a:r>
                        <a:rPr lang="en-US" sz="1400" b="0" i="0" u="none" strike="noStrike" kern="1200" dirty="0">
                          <a:solidFill>
                            <a:srgbClr val="000000"/>
                          </a:solidFill>
                          <a:effectLst/>
                          <a:latin typeface="Arial" pitchFamily="34" charset="0"/>
                          <a:ea typeface="+mn-ea"/>
                          <a:cs typeface="Arial" pitchFamily="34" charset="0"/>
                        </a:rPr>
                        <a:t>Ethernet)</a:t>
                      </a:r>
                    </a:p>
                  </a:txBody>
                  <a:tcPr marL="9525" marR="9525" marT="9525" marB="0" anchor="ctr">
                    <a:solidFill>
                      <a:schemeClr val="bg1"/>
                    </a:solidFill>
                  </a:tcPr>
                </a:tc>
                <a:tc>
                  <a:txBody>
                    <a:bodyPr/>
                    <a:lstStyle/>
                    <a:p>
                      <a:pPr algn="l" fontAlgn="t"/>
                      <a:r>
                        <a:rPr lang="en-US" sz="1400" b="0" i="0" u="none" strike="noStrike" dirty="0">
                          <a:solidFill>
                            <a:srgbClr val="000000"/>
                          </a:solidFill>
                          <a:effectLst/>
                          <a:latin typeface="Arial" pitchFamily="34" charset="0"/>
                          <a:cs typeface="Arial" pitchFamily="34" charset="0"/>
                        </a:rPr>
                        <a:t>10 Mbps</a:t>
                      </a:r>
                    </a:p>
                  </a:txBody>
                  <a:tcPr marL="9525" marR="9525" marT="9525" marB="0" anchor="ctr">
                    <a:solidFill>
                      <a:schemeClr val="bg1"/>
                    </a:solidFill>
                  </a:tcPr>
                </a:tc>
              </a:tr>
              <a:tr h="44450">
                <a:tc>
                  <a:txBody>
                    <a:bodyPr/>
                    <a:lstStyle/>
                    <a:p>
                      <a:pPr marL="360000" indent="-180000" algn="l" defTabSz="914400" rtl="0" eaLnBrk="1" fontAlgn="t" latinLnBrk="0" hangingPunct="1">
                        <a:buClr>
                          <a:srgbClr val="8A288F"/>
                        </a:buClr>
                        <a:buFont typeface="Arial" pitchFamily="34" charset="0"/>
                        <a:buChar char="•"/>
                      </a:pPr>
                      <a:r>
                        <a:rPr lang="en-US" sz="1400" b="0" i="0" u="none" strike="noStrike" kern="1200" dirty="0" smtClean="0">
                          <a:solidFill>
                            <a:srgbClr val="000000"/>
                          </a:solidFill>
                          <a:effectLst/>
                          <a:latin typeface="Arial" pitchFamily="34" charset="0"/>
                          <a:ea typeface="+mn-ea"/>
                          <a:cs typeface="Arial" pitchFamily="34" charset="0"/>
                        </a:rPr>
                        <a:t>10Base5 </a:t>
                      </a:r>
                      <a:r>
                        <a:rPr lang="en-US" sz="1400" b="0" i="0" u="none" strike="noStrike" kern="1200" dirty="0">
                          <a:solidFill>
                            <a:srgbClr val="000000"/>
                          </a:solidFill>
                          <a:effectLst/>
                          <a:latin typeface="Arial" pitchFamily="34" charset="0"/>
                          <a:ea typeface="+mn-ea"/>
                          <a:cs typeface="Arial" pitchFamily="34" charset="0"/>
                        </a:rPr>
                        <a:t>(</a:t>
                      </a:r>
                      <a:r>
                        <a:rPr lang="en-US" sz="1400" b="0" i="0" u="none" strike="noStrike" kern="1200" dirty="0" smtClean="0">
                          <a:solidFill>
                            <a:srgbClr val="000000"/>
                          </a:solidFill>
                          <a:effectLst/>
                          <a:latin typeface="Arial" pitchFamily="34" charset="0"/>
                          <a:ea typeface="+mn-ea"/>
                          <a:cs typeface="Arial" pitchFamily="34" charset="0"/>
                        </a:rPr>
                        <a:t>Thick Wire </a:t>
                      </a:r>
                      <a:r>
                        <a:rPr lang="en-US" sz="1400" b="0" i="0" u="none" strike="noStrike" kern="1200" dirty="0">
                          <a:solidFill>
                            <a:srgbClr val="000000"/>
                          </a:solidFill>
                          <a:effectLst/>
                          <a:latin typeface="Arial" pitchFamily="34" charset="0"/>
                          <a:ea typeface="+mn-ea"/>
                          <a:cs typeface="Arial" pitchFamily="34" charset="0"/>
                        </a:rPr>
                        <a:t>Ethernet)</a:t>
                      </a:r>
                    </a:p>
                  </a:txBody>
                  <a:tcPr marL="9525" marR="9525" marT="9525" marB="0" anchor="ctr">
                    <a:solidFill>
                      <a:schemeClr val="bg1"/>
                    </a:solidFill>
                  </a:tcPr>
                </a:tc>
                <a:tc>
                  <a:txBody>
                    <a:bodyPr/>
                    <a:lstStyle/>
                    <a:p>
                      <a:pPr algn="l" fontAlgn="t"/>
                      <a:r>
                        <a:rPr lang="en-US" sz="1400" b="0" i="0" u="none" strike="noStrike" dirty="0">
                          <a:solidFill>
                            <a:srgbClr val="000000"/>
                          </a:solidFill>
                          <a:effectLst/>
                          <a:latin typeface="Arial" pitchFamily="34" charset="0"/>
                          <a:cs typeface="Arial" pitchFamily="34" charset="0"/>
                        </a:rPr>
                        <a:t>10 Mbps</a:t>
                      </a:r>
                    </a:p>
                  </a:txBody>
                  <a:tcPr marL="9525" marR="9525" marT="9525" marB="0" anchor="ctr">
                    <a:solidFill>
                      <a:schemeClr val="bg1"/>
                    </a:solidFill>
                  </a:tcPr>
                </a:tc>
              </a:tr>
              <a:tr h="50165">
                <a:tc>
                  <a:txBody>
                    <a:bodyPr/>
                    <a:lstStyle/>
                    <a:p>
                      <a:pPr algn="l" fontAlgn="t"/>
                      <a:r>
                        <a:rPr lang="en-US" sz="1400" b="1" i="0" u="none" strike="noStrike" dirty="0">
                          <a:solidFill>
                            <a:srgbClr val="000000"/>
                          </a:solidFill>
                          <a:effectLst/>
                          <a:latin typeface="Arial" pitchFamily="34" charset="0"/>
                          <a:cs typeface="Arial" pitchFamily="34" charset="0"/>
                        </a:rPr>
                        <a:t>Fiber-Optic Cable</a:t>
                      </a:r>
                    </a:p>
                  </a:txBody>
                  <a:tcPr marL="9525" marR="9525" marT="9525" marB="0" anchor="ctr">
                    <a:solidFill>
                      <a:schemeClr val="bg1"/>
                    </a:solidFill>
                  </a:tcPr>
                </a:tc>
                <a:tc>
                  <a:txBody>
                    <a:bodyPr/>
                    <a:lstStyle/>
                    <a:p>
                      <a:pPr algn="l" fontAlgn="t"/>
                      <a:r>
                        <a:rPr lang="en-US" sz="1400" b="0" i="0" u="none" strike="noStrike">
                          <a:solidFill>
                            <a:srgbClr val="000000"/>
                          </a:solidFill>
                          <a:effectLst/>
                          <a:latin typeface="Arial" pitchFamily="34" charset="0"/>
                          <a:cs typeface="Arial" pitchFamily="34" charset="0"/>
                        </a:rPr>
                        <a:t> </a:t>
                      </a:r>
                    </a:p>
                  </a:txBody>
                  <a:tcPr marL="9525" marR="9525" marT="9525" marB="0" anchor="ctr">
                    <a:solidFill>
                      <a:schemeClr val="bg1"/>
                    </a:solidFill>
                  </a:tcPr>
                </a:tc>
              </a:tr>
              <a:tr h="55880">
                <a:tc>
                  <a:txBody>
                    <a:bodyPr/>
                    <a:lstStyle/>
                    <a:p>
                      <a:pPr marL="360000" indent="-180000" algn="l" defTabSz="914400" rtl="0" eaLnBrk="1" fontAlgn="t" latinLnBrk="0" hangingPunct="1">
                        <a:buClr>
                          <a:srgbClr val="8A288F"/>
                        </a:buClr>
                        <a:buFont typeface="Arial" pitchFamily="34" charset="0"/>
                        <a:buChar char="•"/>
                      </a:pPr>
                      <a:r>
                        <a:rPr lang="en-US" sz="1400" b="0" i="0" u="none" strike="noStrike" kern="1200" dirty="0" smtClean="0">
                          <a:solidFill>
                            <a:srgbClr val="000000"/>
                          </a:solidFill>
                          <a:effectLst/>
                          <a:latin typeface="Arial" pitchFamily="34" charset="0"/>
                          <a:ea typeface="+mn-ea"/>
                          <a:cs typeface="Arial" pitchFamily="34" charset="0"/>
                        </a:rPr>
                        <a:t>10Base-F </a:t>
                      </a:r>
                      <a:r>
                        <a:rPr lang="en-US" sz="1400" b="0" i="0" u="none" strike="noStrike" kern="1200" dirty="0">
                          <a:solidFill>
                            <a:srgbClr val="000000"/>
                          </a:solidFill>
                          <a:effectLst/>
                          <a:latin typeface="Arial" pitchFamily="34" charset="0"/>
                          <a:ea typeface="+mn-ea"/>
                          <a:cs typeface="Arial" pitchFamily="34" charset="0"/>
                        </a:rPr>
                        <a:t>(Ethernet)</a:t>
                      </a:r>
                    </a:p>
                  </a:txBody>
                  <a:tcPr marL="9525" marR="9525" marT="9525" marB="0" anchor="ctr">
                    <a:solidFill>
                      <a:schemeClr val="bg1"/>
                    </a:solidFill>
                  </a:tcPr>
                </a:tc>
                <a:tc>
                  <a:txBody>
                    <a:bodyPr/>
                    <a:lstStyle/>
                    <a:p>
                      <a:pPr algn="l" fontAlgn="t"/>
                      <a:r>
                        <a:rPr lang="en-US" sz="1400" b="0" i="0" u="none" strike="noStrike">
                          <a:solidFill>
                            <a:srgbClr val="000000"/>
                          </a:solidFill>
                          <a:effectLst/>
                          <a:latin typeface="Arial" pitchFamily="34" charset="0"/>
                          <a:cs typeface="Arial" pitchFamily="34" charset="0"/>
                        </a:rPr>
                        <a:t>10 Mbps</a:t>
                      </a:r>
                    </a:p>
                  </a:txBody>
                  <a:tcPr marL="9525" marR="9525" marT="9525" marB="0" anchor="ctr">
                    <a:solidFill>
                      <a:schemeClr val="bg1"/>
                    </a:solidFill>
                  </a:tcPr>
                </a:tc>
              </a:tr>
              <a:tr h="61595">
                <a:tc>
                  <a:txBody>
                    <a:bodyPr/>
                    <a:lstStyle/>
                    <a:p>
                      <a:pPr marL="360000" indent="-180000" algn="l" defTabSz="914400" rtl="0" eaLnBrk="1" fontAlgn="t" latinLnBrk="0" hangingPunct="1">
                        <a:buClr>
                          <a:srgbClr val="8A288F"/>
                        </a:buClr>
                        <a:buFont typeface="Arial" pitchFamily="34" charset="0"/>
                        <a:buChar char="•"/>
                      </a:pPr>
                      <a:r>
                        <a:rPr lang="en-US" sz="1400" b="0" i="0" u="none" strike="noStrike" kern="1200" dirty="0" smtClean="0">
                          <a:solidFill>
                            <a:srgbClr val="000000"/>
                          </a:solidFill>
                          <a:effectLst/>
                          <a:latin typeface="Arial" pitchFamily="34" charset="0"/>
                          <a:ea typeface="+mn-ea"/>
                          <a:cs typeface="Arial" pitchFamily="34" charset="0"/>
                        </a:rPr>
                        <a:t>100Base-FX </a:t>
                      </a:r>
                      <a:r>
                        <a:rPr lang="en-US" sz="1400" b="0" i="0" u="none" strike="noStrike" kern="1200" dirty="0">
                          <a:solidFill>
                            <a:srgbClr val="000000"/>
                          </a:solidFill>
                          <a:effectLst/>
                          <a:latin typeface="Arial" pitchFamily="34" charset="0"/>
                          <a:ea typeface="+mn-ea"/>
                          <a:cs typeface="Arial" pitchFamily="34" charset="0"/>
                        </a:rPr>
                        <a:t>(Fact </a:t>
                      </a:r>
                      <a:r>
                        <a:rPr lang="en-US" sz="1400" b="0" i="0" u="none" strike="noStrike" kern="1200" dirty="0" smtClean="0">
                          <a:solidFill>
                            <a:srgbClr val="000000"/>
                          </a:solidFill>
                          <a:effectLst/>
                          <a:latin typeface="Arial" pitchFamily="34" charset="0"/>
                          <a:ea typeface="+mn-ea"/>
                          <a:cs typeface="Arial" pitchFamily="34" charset="0"/>
                        </a:rPr>
                        <a:t>Ethernet)</a:t>
                      </a:r>
                      <a:endParaRPr lang="en-US" sz="1400" b="0" i="0" u="none" strike="noStrike" kern="1200" dirty="0">
                        <a:solidFill>
                          <a:srgbClr val="000000"/>
                        </a:solidFill>
                        <a:effectLst/>
                        <a:latin typeface="Arial" pitchFamily="34" charset="0"/>
                        <a:ea typeface="+mn-ea"/>
                        <a:cs typeface="Arial" pitchFamily="34" charset="0"/>
                      </a:endParaRPr>
                    </a:p>
                  </a:txBody>
                  <a:tcPr marL="9525" marR="9525" marT="9525" marB="0" anchor="ctr">
                    <a:solidFill>
                      <a:schemeClr val="bg1"/>
                    </a:solidFill>
                  </a:tcPr>
                </a:tc>
                <a:tc>
                  <a:txBody>
                    <a:bodyPr/>
                    <a:lstStyle/>
                    <a:p>
                      <a:pPr algn="l" fontAlgn="t"/>
                      <a:r>
                        <a:rPr lang="en-US" sz="1400" b="0" i="0" u="none" strike="noStrike" dirty="0">
                          <a:solidFill>
                            <a:srgbClr val="000000"/>
                          </a:solidFill>
                          <a:effectLst/>
                          <a:latin typeface="Arial" pitchFamily="34" charset="0"/>
                          <a:cs typeface="Arial" pitchFamily="34" charset="0"/>
                        </a:rPr>
                        <a:t>100 </a:t>
                      </a:r>
                      <a:r>
                        <a:rPr lang="en-US" sz="1400" b="0" i="0" u="none" strike="noStrike" dirty="0" smtClean="0">
                          <a:solidFill>
                            <a:srgbClr val="000000"/>
                          </a:solidFill>
                          <a:effectLst/>
                          <a:latin typeface="Arial" pitchFamily="34" charset="0"/>
                          <a:cs typeface="Arial" pitchFamily="34" charset="0"/>
                        </a:rPr>
                        <a:t>Mbps</a:t>
                      </a:r>
                      <a:endParaRPr lang="en-US" sz="1400" b="0" i="0" u="none" strike="noStrike" dirty="0">
                        <a:solidFill>
                          <a:srgbClr val="000000"/>
                        </a:solidFill>
                        <a:effectLst/>
                        <a:latin typeface="Arial" pitchFamily="34" charset="0"/>
                        <a:cs typeface="Arial" pitchFamily="34" charset="0"/>
                      </a:endParaRPr>
                    </a:p>
                  </a:txBody>
                  <a:tcPr marL="9525" marR="9525" marT="9525" marB="0" anchor="ctr">
                    <a:solidFill>
                      <a:schemeClr val="bg1"/>
                    </a:solidFill>
                  </a:tcPr>
                </a:tc>
              </a:tr>
              <a:tr h="67310">
                <a:tc>
                  <a:txBody>
                    <a:bodyPr/>
                    <a:lstStyle/>
                    <a:p>
                      <a:pPr marL="360000" indent="-180000" algn="l" defTabSz="914400" rtl="0" eaLnBrk="1" fontAlgn="t" latinLnBrk="0" hangingPunct="1">
                        <a:buClr>
                          <a:srgbClr val="8A288F"/>
                        </a:buClr>
                        <a:buFont typeface="Arial" pitchFamily="34" charset="0"/>
                        <a:buChar char="•"/>
                      </a:pPr>
                      <a:r>
                        <a:rPr lang="en-US" sz="1400" b="0" i="0" u="none" strike="noStrike" kern="1200" dirty="0" smtClean="0">
                          <a:solidFill>
                            <a:srgbClr val="000000"/>
                          </a:solidFill>
                          <a:effectLst/>
                          <a:latin typeface="Arial" pitchFamily="34" charset="0"/>
                          <a:ea typeface="+mn-ea"/>
                          <a:cs typeface="Arial" pitchFamily="34" charset="0"/>
                        </a:rPr>
                        <a:t>FDDI </a:t>
                      </a:r>
                      <a:r>
                        <a:rPr lang="en-US" sz="1400" b="0" i="0" u="none" strike="noStrike" kern="1200" dirty="0">
                          <a:solidFill>
                            <a:srgbClr val="000000"/>
                          </a:solidFill>
                          <a:effectLst/>
                          <a:latin typeface="Arial" pitchFamily="34" charset="0"/>
                          <a:ea typeface="+mn-ea"/>
                          <a:cs typeface="Arial" pitchFamily="34" charset="0"/>
                        </a:rPr>
                        <a:t>(Fiber Distributed Data Interface) token ring</a:t>
                      </a:r>
                    </a:p>
                  </a:txBody>
                  <a:tcPr marL="9525" marR="9525" marT="9525" marB="0" anchor="ctr">
                    <a:solidFill>
                      <a:schemeClr val="bg1"/>
                    </a:solidFill>
                  </a:tcPr>
                </a:tc>
                <a:tc>
                  <a:txBody>
                    <a:bodyPr/>
                    <a:lstStyle/>
                    <a:p>
                      <a:pPr algn="l" fontAlgn="t"/>
                      <a:r>
                        <a:rPr lang="en-US" sz="1400" b="0" i="0" u="none" strike="noStrike">
                          <a:solidFill>
                            <a:srgbClr val="000000"/>
                          </a:solidFill>
                          <a:effectLst/>
                          <a:latin typeface="Arial" pitchFamily="34" charset="0"/>
                          <a:cs typeface="Arial" pitchFamily="34" charset="0"/>
                        </a:rPr>
                        <a:t>100 Mbps</a:t>
                      </a:r>
                    </a:p>
                  </a:txBody>
                  <a:tcPr marL="9525" marR="9525" marT="9525" marB="0" anchor="ctr">
                    <a:solidFill>
                      <a:schemeClr val="bg1"/>
                    </a:solidFill>
                  </a:tcPr>
                </a:tc>
              </a:tr>
              <a:tr h="73025">
                <a:tc>
                  <a:txBody>
                    <a:bodyPr/>
                    <a:lstStyle/>
                    <a:p>
                      <a:pPr marL="360000" indent="-180000" algn="l" defTabSz="914400" rtl="0" eaLnBrk="1" fontAlgn="t" latinLnBrk="0" hangingPunct="1">
                        <a:buClr>
                          <a:srgbClr val="8A288F"/>
                        </a:buClr>
                        <a:buFont typeface="Arial" pitchFamily="34" charset="0"/>
                        <a:buChar char="•"/>
                      </a:pPr>
                      <a:r>
                        <a:rPr lang="en-US" sz="1400" b="0" i="0" u="none" strike="noStrike" kern="1200" dirty="0" smtClean="0">
                          <a:solidFill>
                            <a:srgbClr val="000000"/>
                          </a:solidFill>
                          <a:effectLst/>
                          <a:latin typeface="Arial" pitchFamily="34" charset="0"/>
                          <a:ea typeface="+mn-ea"/>
                          <a:cs typeface="Arial" pitchFamily="34" charset="0"/>
                        </a:rPr>
                        <a:t>Gigabit </a:t>
                      </a:r>
                      <a:r>
                        <a:rPr lang="en-US" sz="1400" b="0" i="0" u="none" strike="noStrike" kern="1200" dirty="0">
                          <a:solidFill>
                            <a:srgbClr val="000000"/>
                          </a:solidFill>
                          <a:effectLst/>
                          <a:latin typeface="Arial" pitchFamily="34" charset="0"/>
                          <a:ea typeface="+mn-ea"/>
                          <a:cs typeface="Arial" pitchFamily="34" charset="0"/>
                        </a:rPr>
                        <a:t>Ethernet</a:t>
                      </a:r>
                    </a:p>
                  </a:txBody>
                  <a:tcPr marL="9525" marR="9525" marT="9525" marB="0" anchor="ctr">
                    <a:solidFill>
                      <a:schemeClr val="bg1"/>
                    </a:solidFill>
                  </a:tcPr>
                </a:tc>
                <a:tc>
                  <a:txBody>
                    <a:bodyPr/>
                    <a:lstStyle/>
                    <a:p>
                      <a:pPr algn="l" fontAlgn="t"/>
                      <a:r>
                        <a:rPr lang="en-US" sz="1400" b="0" i="0" u="none" strike="noStrike" dirty="0">
                          <a:solidFill>
                            <a:srgbClr val="000000"/>
                          </a:solidFill>
                          <a:effectLst/>
                          <a:latin typeface="Arial" pitchFamily="34" charset="0"/>
                          <a:cs typeface="Arial" pitchFamily="34" charset="0"/>
                        </a:rPr>
                        <a:t>1 Gbps</a:t>
                      </a:r>
                    </a:p>
                  </a:txBody>
                  <a:tcPr marL="9525" marR="9525" marT="9525" marB="0" anchor="ctr">
                    <a:solidFill>
                      <a:schemeClr val="bg1"/>
                    </a:solidFill>
                  </a:tcPr>
                </a:tc>
              </a:tr>
              <a:tr h="0">
                <a:tc>
                  <a:txBody>
                    <a:bodyPr/>
                    <a:lstStyle/>
                    <a:p>
                      <a:pPr marL="360000" indent="-180000" algn="l" defTabSz="914400" rtl="0" eaLnBrk="1" fontAlgn="t" latinLnBrk="0" hangingPunct="1">
                        <a:buClr>
                          <a:srgbClr val="8A288F"/>
                        </a:buClr>
                        <a:buFont typeface="Arial" pitchFamily="34" charset="0"/>
                        <a:buChar char="•"/>
                      </a:pPr>
                      <a:r>
                        <a:rPr lang="en-US" sz="1400" b="0" i="0" u="none" strike="noStrike" kern="1200" dirty="0" smtClean="0">
                          <a:solidFill>
                            <a:srgbClr val="000000"/>
                          </a:solidFill>
                          <a:effectLst/>
                          <a:latin typeface="Arial" pitchFamily="34" charset="0"/>
                          <a:ea typeface="+mn-ea"/>
                          <a:cs typeface="Arial" pitchFamily="34" charset="0"/>
                        </a:rPr>
                        <a:t>10-Giqabit </a:t>
                      </a:r>
                      <a:r>
                        <a:rPr lang="en-US" sz="1400" b="0" i="0" u="none" strike="noStrike" kern="1200" dirty="0">
                          <a:solidFill>
                            <a:srgbClr val="000000"/>
                          </a:solidFill>
                          <a:effectLst/>
                          <a:latin typeface="Arial" pitchFamily="34" charset="0"/>
                          <a:ea typeface="+mn-ea"/>
                          <a:cs typeface="Arial" pitchFamily="34" charset="0"/>
                        </a:rPr>
                        <a:t>Ethernet</a:t>
                      </a:r>
                    </a:p>
                  </a:txBody>
                  <a:tcPr marL="9525" marR="9525" marT="9525" marB="0" anchor="ctr">
                    <a:solidFill>
                      <a:schemeClr val="bg1"/>
                    </a:solidFill>
                  </a:tcPr>
                </a:tc>
                <a:tc>
                  <a:txBody>
                    <a:bodyPr/>
                    <a:lstStyle/>
                    <a:p>
                      <a:pPr algn="l" fontAlgn="t"/>
                      <a:r>
                        <a:rPr lang="en-US" sz="1400" b="0" i="0" u="none" strike="noStrike" dirty="0">
                          <a:solidFill>
                            <a:srgbClr val="000000"/>
                          </a:solidFill>
                          <a:effectLst/>
                          <a:latin typeface="Arial" pitchFamily="34" charset="0"/>
                          <a:cs typeface="Arial" pitchFamily="34" charset="0"/>
                        </a:rPr>
                        <a:t>10 Gbps</a:t>
                      </a:r>
                    </a:p>
                  </a:txBody>
                  <a:tcPr marL="9525" marR="9525" marT="9525" marB="0" anchor="ctr">
                    <a:solidFill>
                      <a:schemeClr val="bg1"/>
                    </a:solidFill>
                  </a:tcPr>
                </a:tc>
              </a:tr>
              <a:tr h="0">
                <a:tc>
                  <a:txBody>
                    <a:bodyPr/>
                    <a:lstStyle/>
                    <a:p>
                      <a:pPr marL="360000" indent="-180000" algn="l" defTabSz="914400" rtl="0" eaLnBrk="1" fontAlgn="t" latinLnBrk="0" hangingPunct="1">
                        <a:buClr>
                          <a:srgbClr val="8A288F"/>
                        </a:buClr>
                        <a:buFont typeface="Arial" pitchFamily="34" charset="0"/>
                        <a:buChar char="•"/>
                      </a:pPr>
                      <a:r>
                        <a:rPr lang="en-US" sz="1400" b="0" i="0" u="none" strike="noStrike" kern="1200" dirty="0" smtClean="0">
                          <a:solidFill>
                            <a:srgbClr val="000000"/>
                          </a:solidFill>
                          <a:effectLst/>
                          <a:latin typeface="Arial" pitchFamily="34" charset="0"/>
                          <a:ea typeface="+mn-ea"/>
                          <a:cs typeface="Arial" pitchFamily="34" charset="0"/>
                        </a:rPr>
                        <a:t>40-Gigabit </a:t>
                      </a:r>
                      <a:r>
                        <a:rPr lang="en-US" sz="1400" b="0" i="0" u="none" strike="noStrike" kern="1200" dirty="0">
                          <a:solidFill>
                            <a:srgbClr val="000000"/>
                          </a:solidFill>
                          <a:effectLst/>
                          <a:latin typeface="Arial" pitchFamily="34" charset="0"/>
                          <a:ea typeface="+mn-ea"/>
                          <a:cs typeface="Arial" pitchFamily="34" charset="0"/>
                        </a:rPr>
                        <a:t>Ethernet</a:t>
                      </a:r>
                    </a:p>
                  </a:txBody>
                  <a:tcPr marL="9525" marR="9525" marT="9525" marB="0" anchor="ctr">
                    <a:solidFill>
                      <a:schemeClr val="bg1"/>
                    </a:solidFill>
                  </a:tcPr>
                </a:tc>
                <a:tc>
                  <a:txBody>
                    <a:bodyPr/>
                    <a:lstStyle/>
                    <a:p>
                      <a:pPr algn="l" fontAlgn="t"/>
                      <a:r>
                        <a:rPr lang="en-US" sz="1400" b="0" i="0" u="none" strike="noStrike" dirty="0">
                          <a:solidFill>
                            <a:srgbClr val="000000"/>
                          </a:solidFill>
                          <a:effectLst/>
                          <a:latin typeface="Arial" pitchFamily="34" charset="0"/>
                          <a:cs typeface="Arial" pitchFamily="34" charset="0"/>
                        </a:rPr>
                        <a:t>40 Gbps</a:t>
                      </a:r>
                    </a:p>
                  </a:txBody>
                  <a:tcPr marL="9525" marR="9525" marT="9525" marB="0" anchor="ctr">
                    <a:solidFill>
                      <a:schemeClr val="bg1"/>
                    </a:solidFill>
                  </a:tcPr>
                </a:tc>
              </a:tr>
              <a:tr h="0">
                <a:tc>
                  <a:txBody>
                    <a:bodyPr/>
                    <a:lstStyle/>
                    <a:p>
                      <a:pPr marL="360000" indent="-180000" algn="l" defTabSz="914400" rtl="0" eaLnBrk="1" fontAlgn="t" latinLnBrk="0" hangingPunct="1">
                        <a:buClr>
                          <a:srgbClr val="8A288F"/>
                        </a:buClr>
                        <a:buFont typeface="Arial" pitchFamily="34" charset="0"/>
                        <a:buChar char="•"/>
                      </a:pPr>
                      <a:r>
                        <a:rPr lang="en-US" sz="1400" b="0" i="0" u="none" strike="noStrike" kern="1200" dirty="0" smtClean="0">
                          <a:solidFill>
                            <a:srgbClr val="000000"/>
                          </a:solidFill>
                          <a:effectLst/>
                          <a:latin typeface="Arial" pitchFamily="34" charset="0"/>
                          <a:ea typeface="+mn-ea"/>
                          <a:cs typeface="Arial" pitchFamily="34" charset="0"/>
                        </a:rPr>
                        <a:t>100-Gigabit </a:t>
                      </a:r>
                      <a:r>
                        <a:rPr lang="en-US" sz="1400" b="0" i="0" u="none" strike="noStrike" kern="1200" dirty="0">
                          <a:solidFill>
                            <a:srgbClr val="000000"/>
                          </a:solidFill>
                          <a:effectLst/>
                          <a:latin typeface="Arial" pitchFamily="34" charset="0"/>
                          <a:ea typeface="+mn-ea"/>
                          <a:cs typeface="Arial" pitchFamily="34" charset="0"/>
                        </a:rPr>
                        <a:t>Ethernet</a:t>
                      </a:r>
                    </a:p>
                  </a:txBody>
                  <a:tcPr marL="9525" marR="9525" marT="9525" marB="0" anchor="ctr">
                    <a:solidFill>
                      <a:schemeClr val="bg1"/>
                    </a:solidFill>
                  </a:tcPr>
                </a:tc>
                <a:tc>
                  <a:txBody>
                    <a:bodyPr/>
                    <a:lstStyle/>
                    <a:p>
                      <a:pPr algn="l" fontAlgn="t"/>
                      <a:r>
                        <a:rPr lang="en-US" sz="1400" b="0" i="0" u="none" strike="noStrike" dirty="0">
                          <a:solidFill>
                            <a:srgbClr val="000000"/>
                          </a:solidFill>
                          <a:effectLst/>
                          <a:latin typeface="Arial" pitchFamily="34" charset="0"/>
                          <a:cs typeface="Arial" pitchFamily="34" charset="0"/>
                        </a:rPr>
                        <a:t>100 Gbps</a:t>
                      </a:r>
                    </a:p>
                  </a:txBody>
                  <a:tcPr marL="9525" marR="9525" marT="9525" marB="0" anchor="ctr">
                    <a:solidFill>
                      <a:schemeClr val="bg1"/>
                    </a:solidFill>
                  </a:tcPr>
                </a:tc>
              </a:tr>
            </a:tbl>
          </a:graphicData>
        </a:graphic>
      </p:graphicFrame>
    </p:spTree>
    <p:extLst>
      <p:ext uri="{BB962C8B-B14F-4D97-AF65-F5344CB8AC3E}">
        <p14:creationId xmlns:p14="http://schemas.microsoft.com/office/powerpoint/2010/main" val="541243064"/>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An illustration shows two desktop computers wired, to each other, using a twisted-pair cable (labeled). An inset photo shows four sets of twisted-pair wires concealed within the cable.&#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6645" y="1371600"/>
            <a:ext cx="5690711" cy="4010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533400" y="62789"/>
            <a:ext cx="8032638" cy="1004011"/>
          </a:xfrm>
        </p:spPr>
        <p:txBody>
          <a:bodyPr/>
          <a:lstStyle/>
          <a:p>
            <a:r>
              <a:rPr lang="en-US" dirty="0"/>
              <a:t>Physical Transmission </a:t>
            </a:r>
            <a:r>
              <a:rPr lang="en-US" dirty="0" smtClean="0"/>
              <a:t>Media </a:t>
            </a:r>
            <a:r>
              <a:rPr lang="en-US" sz="3600" b="0" kern="1200" dirty="0" smtClean="0">
                <a:solidFill>
                  <a:schemeClr val="tx1"/>
                </a:solidFill>
                <a:effectLst/>
                <a:latin typeface="Arial" pitchFamily="34" charset="0"/>
                <a:ea typeface="+mj-ea"/>
                <a:cs typeface="Arial" pitchFamily="34" charset="0"/>
              </a:rPr>
              <a:t>(2</a:t>
            </a:r>
            <a:r>
              <a:rPr lang="en-US" sz="3600" b="0" kern="1200" baseline="0" dirty="0" smtClean="0">
                <a:solidFill>
                  <a:schemeClr val="tx1"/>
                </a:solidFill>
                <a:effectLst/>
                <a:latin typeface="Arial" pitchFamily="34" charset="0"/>
                <a:ea typeface="+mj-ea"/>
                <a:cs typeface="Arial" pitchFamily="34" charset="0"/>
              </a:rPr>
              <a:t> of 4)</a:t>
            </a:r>
            <a:endParaRPr lang="en-US" dirty="0"/>
          </a:p>
        </p:txBody>
      </p:sp>
      <p:sp>
        <p:nvSpPr>
          <p:cNvPr id="6" name="Content Placeholder 5"/>
          <p:cNvSpPr>
            <a:spLocks noGrp="1"/>
          </p:cNvSpPr>
          <p:nvPr>
            <p:ph sz="quarter" idx="12"/>
          </p:nvPr>
        </p:nvSpPr>
        <p:spPr>
          <a:xfrm>
            <a:off x="246185" y="1016135"/>
            <a:ext cx="8077200" cy="533400"/>
          </a:xfrm>
        </p:spPr>
        <p:txBody>
          <a:bodyPr/>
          <a:lstStyle/>
          <a:p>
            <a:pPr marL="0" indent="0" algn="ctr">
              <a:buNone/>
            </a:pPr>
            <a:r>
              <a:rPr lang="en-US" b="1" dirty="0"/>
              <a:t>Twisted-pair cable</a:t>
            </a:r>
          </a:p>
        </p:txBody>
      </p:sp>
      <p:sp>
        <p:nvSpPr>
          <p:cNvPr id="8" name="Content Placeholder 7"/>
          <p:cNvSpPr>
            <a:spLocks noGrp="1"/>
          </p:cNvSpPr>
          <p:nvPr>
            <p:ph sz="quarter" idx="11"/>
          </p:nvPr>
        </p:nvSpPr>
        <p:spPr>
          <a:xfrm>
            <a:off x="0" y="5165148"/>
            <a:ext cx="9067800" cy="930852"/>
          </a:xfrm>
        </p:spPr>
        <p:txBody>
          <a:bodyPr/>
          <a:lstStyle/>
          <a:p>
            <a:pPr marL="0" indent="0">
              <a:buNone/>
            </a:pPr>
            <a:r>
              <a:rPr lang="en-US" sz="1800" b="1" dirty="0"/>
              <a:t>Figure 10-20 </a:t>
            </a:r>
            <a:r>
              <a:rPr lang="en-US" sz="1800" dirty="0"/>
              <a:t>A twisted-pair cable consists of one or </a:t>
            </a:r>
            <a:r>
              <a:rPr lang="en-US" sz="1800" dirty="0" smtClean="0"/>
              <a:t>more twisted-pair </a:t>
            </a:r>
            <a:r>
              <a:rPr lang="en-US" sz="1800" dirty="0"/>
              <a:t>wires. Each twisted-pair wire usually is </a:t>
            </a:r>
            <a:r>
              <a:rPr lang="en-US" sz="1800" dirty="0" smtClean="0"/>
              <a:t>color </a:t>
            </a:r>
            <a:r>
              <a:rPr lang="en-US" sz="1800" dirty="0"/>
              <a:t>coded </a:t>
            </a:r>
            <a:r>
              <a:rPr lang="en-US" sz="1800" dirty="0" smtClean="0"/>
              <a:t>for identification</a:t>
            </a:r>
            <a:r>
              <a:rPr lang="en-US" sz="1800" dirty="0"/>
              <a:t>. Landline phone networks and LANs often use </a:t>
            </a:r>
            <a:r>
              <a:rPr lang="en-US" sz="1800" dirty="0" smtClean="0"/>
              <a:t>twisted- pair </a:t>
            </a:r>
            <a:r>
              <a:rPr lang="en-US" sz="1800" dirty="0"/>
              <a:t>cable</a:t>
            </a:r>
            <a:r>
              <a:rPr lang="en-US" sz="1800" dirty="0" smtClean="0"/>
              <a:t>.</a:t>
            </a:r>
            <a:endParaRPr lang="en-US" sz="1800" dirty="0"/>
          </a:p>
        </p:txBody>
      </p:sp>
    </p:spTree>
    <p:extLst>
      <p:ext uri="{BB962C8B-B14F-4D97-AF65-F5344CB8AC3E}">
        <p14:creationId xmlns:p14="http://schemas.microsoft.com/office/powerpoint/2010/main" val="1629753129"/>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62789"/>
            <a:ext cx="8032638" cy="1004011"/>
          </a:xfrm>
        </p:spPr>
        <p:txBody>
          <a:bodyPr/>
          <a:lstStyle/>
          <a:p>
            <a:r>
              <a:rPr lang="en-US" dirty="0"/>
              <a:t>Physical Transmission </a:t>
            </a:r>
            <a:r>
              <a:rPr lang="en-US" dirty="0" smtClean="0"/>
              <a:t>Media </a:t>
            </a:r>
            <a:r>
              <a:rPr lang="en-US" sz="3600" b="0" kern="1200" dirty="0" smtClean="0">
                <a:solidFill>
                  <a:schemeClr val="tx1"/>
                </a:solidFill>
                <a:effectLst/>
                <a:latin typeface="Arial" pitchFamily="34" charset="0"/>
                <a:ea typeface="+mj-ea"/>
                <a:cs typeface="Arial" pitchFamily="34" charset="0"/>
              </a:rPr>
              <a:t>(3</a:t>
            </a:r>
            <a:r>
              <a:rPr lang="en-US" sz="3600" b="0" kern="1200" baseline="0" dirty="0" smtClean="0">
                <a:solidFill>
                  <a:schemeClr val="tx1"/>
                </a:solidFill>
                <a:effectLst/>
                <a:latin typeface="Arial" pitchFamily="34" charset="0"/>
                <a:ea typeface="+mj-ea"/>
                <a:cs typeface="Arial" pitchFamily="34" charset="0"/>
              </a:rPr>
              <a:t> of 4)</a:t>
            </a:r>
            <a:endParaRPr lang="en-US" dirty="0"/>
          </a:p>
        </p:txBody>
      </p:sp>
      <p:sp>
        <p:nvSpPr>
          <p:cNvPr id="6" name="Content Placeholder 5"/>
          <p:cNvSpPr>
            <a:spLocks noGrp="1"/>
          </p:cNvSpPr>
          <p:nvPr>
            <p:ph sz="quarter" idx="12"/>
          </p:nvPr>
        </p:nvSpPr>
        <p:spPr>
          <a:xfrm>
            <a:off x="246185" y="1016135"/>
            <a:ext cx="8077200" cy="533400"/>
          </a:xfrm>
        </p:spPr>
        <p:txBody>
          <a:bodyPr/>
          <a:lstStyle/>
          <a:p>
            <a:pPr marL="0" indent="0" algn="ctr">
              <a:buNone/>
            </a:pPr>
            <a:r>
              <a:rPr lang="en-US" b="1" dirty="0"/>
              <a:t>Coaxial cable</a:t>
            </a:r>
          </a:p>
        </p:txBody>
      </p:sp>
      <p:pic>
        <p:nvPicPr>
          <p:cNvPr id="23554" name="Picture 2" descr="An illustration shows a desktop computer wired to a modem using an Ethernet cable (labeled). The modem in wired to the wall plug; a callout reading, “coaxial cable plugs into wall outlet,” points toward the cable. An inset photo shows sections of the Ethernet cable: the innermost section is a copper wire concealed within an insulating material, which in turn is masked by woven or braided material covered by a plastic outer coating (outermost section).&#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5488" y="1638300"/>
            <a:ext cx="5153025"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a:spLocks noGrp="1"/>
          </p:cNvSpPr>
          <p:nvPr>
            <p:ph sz="quarter" idx="11"/>
          </p:nvPr>
        </p:nvSpPr>
        <p:spPr>
          <a:xfrm>
            <a:off x="228600" y="5257800"/>
            <a:ext cx="8839200" cy="914400"/>
          </a:xfrm>
        </p:spPr>
        <p:txBody>
          <a:bodyPr/>
          <a:lstStyle/>
          <a:p>
            <a:pPr marL="0" indent="0">
              <a:buNone/>
            </a:pPr>
            <a:r>
              <a:rPr lang="en-US" sz="1800" b="1" dirty="0"/>
              <a:t>Figure 10-21 </a:t>
            </a:r>
            <a:r>
              <a:rPr lang="en-US" sz="1800" dirty="0"/>
              <a:t>On coaxial cables, data travels through a copper wire. </a:t>
            </a:r>
            <a:r>
              <a:rPr lang="en-US" sz="1800" dirty="0" smtClean="0"/>
              <a:t>This simplified </a:t>
            </a:r>
            <a:r>
              <a:rPr lang="en-US" sz="1800" dirty="0"/>
              <a:t>illustration shows a </a:t>
            </a:r>
            <a:r>
              <a:rPr lang="en-US" sz="1800" dirty="0" smtClean="0"/>
              <a:t>computer </a:t>
            </a:r>
            <a:r>
              <a:rPr lang="en-US" sz="1800" dirty="0"/>
              <a:t>connected to a modem, which also </a:t>
            </a:r>
            <a:r>
              <a:rPr lang="en-US" sz="1800" dirty="0" smtClean="0"/>
              <a:t>is connected </a:t>
            </a:r>
            <a:r>
              <a:rPr lang="en-US" sz="1800" dirty="0"/>
              <a:t>to the CATV network through a coaxial cable</a:t>
            </a:r>
            <a:r>
              <a:rPr lang="en-US" sz="1800" dirty="0" smtClean="0"/>
              <a:t>.</a:t>
            </a:r>
            <a:endParaRPr lang="en-US" sz="1800" dirty="0"/>
          </a:p>
        </p:txBody>
      </p:sp>
    </p:spTree>
    <p:extLst>
      <p:ext uri="{BB962C8B-B14F-4D97-AF65-F5344CB8AC3E}">
        <p14:creationId xmlns:p14="http://schemas.microsoft.com/office/powerpoint/2010/main" val="2976586071"/>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698" y="152400"/>
            <a:ext cx="8835902" cy="1004011"/>
          </a:xfrm>
        </p:spPr>
        <p:txBody>
          <a:bodyPr/>
          <a:lstStyle/>
          <a:p>
            <a:r>
              <a:rPr lang="en-US" dirty="0" smtClean="0"/>
              <a:t>Communications (1 of 2)</a:t>
            </a:r>
            <a:endParaRPr lang="en-US" dirty="0"/>
          </a:p>
        </p:txBody>
      </p:sp>
      <p:sp>
        <p:nvSpPr>
          <p:cNvPr id="3" name="Content Placeholder 2"/>
          <p:cNvSpPr>
            <a:spLocks noGrp="1"/>
          </p:cNvSpPr>
          <p:nvPr>
            <p:ph sz="quarter" idx="11"/>
          </p:nvPr>
        </p:nvSpPr>
        <p:spPr>
          <a:xfrm>
            <a:off x="351972" y="1447800"/>
            <a:ext cx="8563428" cy="1676400"/>
          </a:xfrm>
        </p:spPr>
        <p:txBody>
          <a:bodyPr/>
          <a:lstStyle/>
          <a:p>
            <a:r>
              <a:rPr lang="en-US" dirty="0"/>
              <a:t>Digital communications describes a process in which two or more computers or devices transfer data, instructions, and </a:t>
            </a:r>
            <a:r>
              <a:rPr lang="en-US" dirty="0" smtClean="0"/>
              <a:t>information</a:t>
            </a:r>
            <a:endParaRPr lang="en-US" dirty="0"/>
          </a:p>
        </p:txBody>
      </p:sp>
      <p:pic>
        <p:nvPicPr>
          <p:cNvPr id="1026" name="Picture 2" descr="A process flow diagram shows three stages: Sending device, Transmission media, Receiving devic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505200"/>
            <a:ext cx="4134616" cy="1951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8119218"/>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62789"/>
            <a:ext cx="8032638" cy="1004011"/>
          </a:xfrm>
        </p:spPr>
        <p:txBody>
          <a:bodyPr/>
          <a:lstStyle/>
          <a:p>
            <a:r>
              <a:rPr lang="en-US" dirty="0"/>
              <a:t>Physical Transmission </a:t>
            </a:r>
            <a:r>
              <a:rPr lang="en-US" dirty="0" smtClean="0"/>
              <a:t>Media </a:t>
            </a:r>
            <a:r>
              <a:rPr lang="en-US" sz="3600" b="0" kern="1200" dirty="0" smtClean="0">
                <a:solidFill>
                  <a:schemeClr val="tx1"/>
                </a:solidFill>
                <a:effectLst/>
                <a:latin typeface="Arial" pitchFamily="34" charset="0"/>
                <a:ea typeface="+mj-ea"/>
                <a:cs typeface="Arial" pitchFamily="34" charset="0"/>
              </a:rPr>
              <a:t>(4</a:t>
            </a:r>
            <a:r>
              <a:rPr lang="en-US" sz="3600" b="0" kern="1200" baseline="0" dirty="0" smtClean="0">
                <a:solidFill>
                  <a:schemeClr val="tx1"/>
                </a:solidFill>
                <a:effectLst/>
                <a:latin typeface="Arial" pitchFamily="34" charset="0"/>
                <a:ea typeface="+mj-ea"/>
                <a:cs typeface="Arial" pitchFamily="34" charset="0"/>
              </a:rPr>
              <a:t> of 4)</a:t>
            </a:r>
            <a:endParaRPr lang="en-US" dirty="0"/>
          </a:p>
        </p:txBody>
      </p:sp>
      <p:sp>
        <p:nvSpPr>
          <p:cNvPr id="6" name="Content Placeholder 5"/>
          <p:cNvSpPr>
            <a:spLocks noGrp="1"/>
          </p:cNvSpPr>
          <p:nvPr>
            <p:ph sz="quarter" idx="12"/>
          </p:nvPr>
        </p:nvSpPr>
        <p:spPr>
          <a:xfrm>
            <a:off x="246185" y="1016135"/>
            <a:ext cx="8077200" cy="533400"/>
          </a:xfrm>
        </p:spPr>
        <p:txBody>
          <a:bodyPr/>
          <a:lstStyle/>
          <a:p>
            <a:pPr marL="0" indent="0" algn="ctr">
              <a:buNone/>
            </a:pPr>
            <a:r>
              <a:rPr lang="en-US" b="1" dirty="0"/>
              <a:t>Fiber-optic cable</a:t>
            </a:r>
          </a:p>
        </p:txBody>
      </p:sp>
      <p:pic>
        <p:nvPicPr>
          <p:cNvPr id="24578" name="Picture 2" descr="An illustration shows a set of two desktop computers on two different floors connected to a cable in the center, labeled as “fiber-optic cable between floors of a building.” An inset shows several fibers concealed within the cable, accompanied by text reading, “cable contains many optical fibers.” Another callout reading, “out covering cable,” points toward the fiber-optical cable. A sub-inset shows three layers of the optical fibre: the inner most section is labeled as “optical fibre core” masked by a glass cladding (labeled) which is covered by a protective coating (labeled).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6174" y="1649951"/>
            <a:ext cx="4691653" cy="3558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a:spLocks noGrp="1"/>
          </p:cNvSpPr>
          <p:nvPr>
            <p:ph sz="quarter" idx="11"/>
          </p:nvPr>
        </p:nvSpPr>
        <p:spPr>
          <a:xfrm>
            <a:off x="152400" y="5410200"/>
            <a:ext cx="8839200" cy="624548"/>
          </a:xfrm>
        </p:spPr>
        <p:txBody>
          <a:bodyPr/>
          <a:lstStyle/>
          <a:p>
            <a:pPr marL="0" indent="0">
              <a:buNone/>
            </a:pPr>
            <a:r>
              <a:rPr lang="en-US" sz="1800" b="1" dirty="0"/>
              <a:t>Figure 10-22 </a:t>
            </a:r>
            <a:r>
              <a:rPr lang="en-US" sz="1800" dirty="0"/>
              <a:t>A fiber-optic cable consists of hair-thin strands of glass or </a:t>
            </a:r>
            <a:r>
              <a:rPr lang="en-US" sz="1800" dirty="0" smtClean="0"/>
              <a:t>plastic that </a:t>
            </a:r>
            <a:r>
              <a:rPr lang="en-US" sz="1800" dirty="0"/>
              <a:t>carry data as pulses of </a:t>
            </a:r>
            <a:r>
              <a:rPr lang="en-US" sz="1800" dirty="0" smtClean="0"/>
              <a:t>light</a:t>
            </a:r>
            <a:r>
              <a:rPr lang="en-US" sz="1800" dirty="0"/>
              <a:t>, as shown in this simplified </a:t>
            </a:r>
            <a:r>
              <a:rPr lang="en-US" sz="1800" dirty="0" smtClean="0"/>
              <a:t>example. </a:t>
            </a:r>
          </a:p>
        </p:txBody>
      </p:sp>
    </p:spTree>
    <p:extLst>
      <p:ext uri="{BB962C8B-B14F-4D97-AF65-F5344CB8AC3E}">
        <p14:creationId xmlns:p14="http://schemas.microsoft.com/office/powerpoint/2010/main" val="2379309047"/>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58782"/>
            <a:ext cx="8032638" cy="1004011"/>
          </a:xfrm>
        </p:spPr>
        <p:txBody>
          <a:bodyPr/>
          <a:lstStyle/>
          <a:p>
            <a:r>
              <a:rPr lang="en-US" dirty="0"/>
              <a:t>Wireless Transmission </a:t>
            </a:r>
            <a:r>
              <a:rPr lang="en-US" dirty="0" smtClean="0"/>
              <a:t>Media </a:t>
            </a:r>
            <a:r>
              <a:rPr lang="en-US" sz="3600" b="0" kern="1200" dirty="0" smtClean="0">
                <a:solidFill>
                  <a:schemeClr val="tx1"/>
                </a:solidFill>
                <a:effectLst/>
                <a:latin typeface="Arial" pitchFamily="34" charset="0"/>
                <a:ea typeface="+mj-ea"/>
                <a:cs typeface="Arial" pitchFamily="34" charset="0"/>
              </a:rPr>
              <a:t>(1</a:t>
            </a:r>
            <a:r>
              <a:rPr lang="en-US" sz="3600" b="0" kern="1200" baseline="0" dirty="0" smtClean="0">
                <a:solidFill>
                  <a:schemeClr val="tx1"/>
                </a:solidFill>
                <a:effectLst/>
                <a:latin typeface="Arial" pitchFamily="34" charset="0"/>
                <a:ea typeface="+mj-ea"/>
                <a:cs typeface="Arial" pitchFamily="34" charset="0"/>
              </a:rPr>
              <a:t> of 7)</a:t>
            </a:r>
            <a:endParaRPr lang="en-US" dirty="0"/>
          </a:p>
        </p:txBody>
      </p:sp>
      <p:sp>
        <p:nvSpPr>
          <p:cNvPr id="7" name="Content Placeholder 6"/>
          <p:cNvSpPr>
            <a:spLocks noGrp="1"/>
          </p:cNvSpPr>
          <p:nvPr>
            <p:ph sz="quarter" idx="11"/>
          </p:nvPr>
        </p:nvSpPr>
        <p:spPr>
          <a:xfrm>
            <a:off x="734291" y="1066800"/>
            <a:ext cx="8104909" cy="609600"/>
          </a:xfrm>
        </p:spPr>
        <p:txBody>
          <a:bodyPr/>
          <a:lstStyle/>
          <a:p>
            <a:pPr marL="0" indent="0">
              <a:buNone/>
            </a:pPr>
            <a:r>
              <a:rPr lang="en-US" sz="2400" dirty="0"/>
              <a:t>Table </a:t>
            </a:r>
            <a:r>
              <a:rPr lang="en-US" sz="2400" dirty="0" smtClean="0"/>
              <a:t>10-4 </a:t>
            </a:r>
            <a:r>
              <a:rPr lang="en-US" sz="2400" dirty="0"/>
              <a:t>Wireless Transmission </a:t>
            </a:r>
            <a:r>
              <a:rPr lang="en-US" sz="2400" dirty="0" smtClean="0"/>
              <a:t>Media Transfer Rates</a:t>
            </a:r>
            <a:endParaRPr lang="en-US" sz="2400" dirty="0"/>
          </a:p>
        </p:txBody>
      </p:sp>
      <p:graphicFrame>
        <p:nvGraphicFramePr>
          <p:cNvPr id="13" name="Table 12"/>
          <p:cNvGraphicFramePr>
            <a:graphicFrameLocks noGrp="1"/>
          </p:cNvGraphicFramePr>
          <p:nvPr>
            <p:extLst>
              <p:ext uri="{D42A27DB-BD31-4B8C-83A1-F6EECF244321}">
                <p14:modId xmlns:p14="http://schemas.microsoft.com/office/powerpoint/2010/main" val="3378244806"/>
              </p:ext>
            </p:extLst>
          </p:nvPr>
        </p:nvGraphicFramePr>
        <p:xfrm>
          <a:off x="838200" y="1752600"/>
          <a:ext cx="7315200" cy="4288155"/>
        </p:xfrm>
        <a:graphic>
          <a:graphicData uri="http://schemas.openxmlformats.org/drawingml/2006/table">
            <a:tbl>
              <a:tblPr firstRow="1" bandRow="1">
                <a:tableStyleId>{5940675A-B579-460E-94D1-54222C63F5DA}</a:tableStyleId>
              </a:tblPr>
              <a:tblGrid>
                <a:gridCol w="1981200"/>
                <a:gridCol w="2514600"/>
                <a:gridCol w="2819400"/>
              </a:tblGrid>
              <a:tr h="370840">
                <a:tc>
                  <a:txBody>
                    <a:bodyPr/>
                    <a:lstStyle/>
                    <a:p>
                      <a:pPr marL="36000" algn="l" fontAlgn="t"/>
                      <a:r>
                        <a:rPr lang="en-US" sz="1600" b="1" i="0" u="none" strike="noStrike" dirty="0">
                          <a:solidFill>
                            <a:schemeClr val="bg1"/>
                          </a:solidFill>
                          <a:effectLst/>
                          <a:latin typeface="Arial" pitchFamily="34" charset="0"/>
                          <a:cs typeface="Arial" pitchFamily="34" charset="0"/>
                        </a:rPr>
                        <a:t>Medium</a:t>
                      </a:r>
                    </a:p>
                  </a:txBody>
                  <a:tcPr marL="9525" marR="9525" marT="9525" marB="0" anchor="ctr">
                    <a:solidFill>
                      <a:srgbClr val="8A288F"/>
                    </a:solidFill>
                  </a:tcPr>
                </a:tc>
                <a:tc>
                  <a:txBody>
                    <a:bodyPr/>
                    <a:lstStyle/>
                    <a:p>
                      <a:pPr marL="36000" algn="l" fontAlgn="t"/>
                      <a:endParaRPr lang="en-US" sz="1600" b="1" i="0" u="none" strike="noStrike" dirty="0">
                        <a:solidFill>
                          <a:schemeClr val="bg1"/>
                        </a:solidFill>
                        <a:effectLst/>
                        <a:latin typeface="Arial" pitchFamily="34" charset="0"/>
                        <a:cs typeface="Arial" pitchFamily="34" charset="0"/>
                      </a:endParaRPr>
                    </a:p>
                  </a:txBody>
                  <a:tcPr marL="9525" marR="9525" marT="9525" marB="0" anchor="ctr">
                    <a:solidFill>
                      <a:srgbClr val="8A288F"/>
                    </a:solidFill>
                  </a:tcPr>
                </a:tc>
                <a:tc>
                  <a:txBody>
                    <a:bodyPr/>
                    <a:lstStyle/>
                    <a:p>
                      <a:pPr marL="36000" algn="l" fontAlgn="t"/>
                      <a:r>
                        <a:rPr lang="en-US" sz="1600" b="1" i="0" u="none" strike="noStrike" dirty="0">
                          <a:solidFill>
                            <a:schemeClr val="bg1"/>
                          </a:solidFill>
                          <a:effectLst/>
                          <a:latin typeface="Arial" pitchFamily="34" charset="0"/>
                          <a:cs typeface="Arial" pitchFamily="34" charset="0"/>
                        </a:rPr>
                        <a:t>Maximum </a:t>
                      </a:r>
                      <a:r>
                        <a:rPr lang="en-US" sz="1600" b="1" i="0" u="none" strike="noStrike" dirty="0" smtClean="0">
                          <a:solidFill>
                            <a:schemeClr val="bg1"/>
                          </a:solidFill>
                          <a:effectLst/>
                          <a:latin typeface="Arial" pitchFamily="34" charset="0"/>
                          <a:cs typeface="Arial" pitchFamily="34" charset="0"/>
                        </a:rPr>
                        <a:t>Transfer </a:t>
                      </a:r>
                      <a:r>
                        <a:rPr lang="en-US" sz="1600" b="1" i="0" u="none" strike="noStrike" dirty="0">
                          <a:solidFill>
                            <a:schemeClr val="bg1"/>
                          </a:solidFill>
                          <a:effectLst/>
                          <a:latin typeface="Arial" pitchFamily="34" charset="0"/>
                          <a:cs typeface="Arial" pitchFamily="34" charset="0"/>
                        </a:rPr>
                        <a:t>Transmission Rate</a:t>
                      </a:r>
                    </a:p>
                  </a:txBody>
                  <a:tcPr marL="9525" marR="9525" marT="9525" marB="0" anchor="ctr">
                    <a:solidFill>
                      <a:srgbClr val="8A288F"/>
                    </a:solidFill>
                  </a:tcPr>
                </a:tc>
              </a:tr>
              <a:tr h="0">
                <a:tc>
                  <a:txBody>
                    <a:bodyPr/>
                    <a:lstStyle/>
                    <a:p>
                      <a:pPr marL="36000" algn="l" fontAlgn="t"/>
                      <a:r>
                        <a:rPr lang="en-US" sz="1600" b="0" i="0" u="none" strike="noStrike" dirty="0">
                          <a:solidFill>
                            <a:srgbClr val="000000"/>
                          </a:solidFill>
                          <a:effectLst/>
                          <a:latin typeface="Arial" pitchFamily="34" charset="0"/>
                          <a:cs typeface="Arial" pitchFamily="34" charset="0"/>
                        </a:rPr>
                        <a:t>Infrared</a:t>
                      </a:r>
                    </a:p>
                  </a:txBody>
                  <a:tcPr marL="9525" marR="9525" marT="9525" marB="0" anchor="ctr">
                    <a:solidFill>
                      <a:schemeClr val="bg1"/>
                    </a:solidFill>
                  </a:tcPr>
                </a:tc>
                <a:tc>
                  <a:txBody>
                    <a:bodyPr/>
                    <a:lstStyle/>
                    <a:p>
                      <a:pPr marL="36000" algn="l" fontAlgn="t"/>
                      <a:r>
                        <a:rPr lang="en-US" sz="1600" b="0" i="0" u="none" strike="noStrike" dirty="0">
                          <a:solidFill>
                            <a:srgbClr val="000000"/>
                          </a:solidFill>
                          <a:effectLst/>
                          <a:latin typeface="Arial" pitchFamily="34" charset="0"/>
                          <a:cs typeface="Arial" pitchFamily="34" charset="0"/>
                        </a:rPr>
                        <a:t> </a:t>
                      </a:r>
                    </a:p>
                  </a:txBody>
                  <a:tcPr marL="9525" marR="9525" marT="9525" marB="0" anchor="ctr">
                    <a:solidFill>
                      <a:schemeClr val="bg1"/>
                    </a:solidFill>
                  </a:tcPr>
                </a:tc>
                <a:tc>
                  <a:txBody>
                    <a:bodyPr/>
                    <a:lstStyle/>
                    <a:p>
                      <a:pPr marL="36000" algn="l" fontAlgn="t"/>
                      <a:r>
                        <a:rPr lang="en-US" sz="1600" b="0" i="0" u="none" strike="noStrike" dirty="0">
                          <a:solidFill>
                            <a:srgbClr val="000000"/>
                          </a:solidFill>
                          <a:effectLst/>
                          <a:latin typeface="Arial" pitchFamily="34" charset="0"/>
                          <a:cs typeface="Arial" pitchFamily="34" charset="0"/>
                        </a:rPr>
                        <a:t>115 Kbps to 4 Mbps</a:t>
                      </a:r>
                    </a:p>
                  </a:txBody>
                  <a:tcPr marL="9525" marR="9525" marT="9525" marB="0" anchor="ctr">
                    <a:solidFill>
                      <a:schemeClr val="bg1"/>
                    </a:solidFill>
                  </a:tcPr>
                </a:tc>
              </a:tr>
              <a:tr h="0">
                <a:tc>
                  <a:txBody>
                    <a:bodyPr/>
                    <a:lstStyle/>
                    <a:p>
                      <a:pPr marL="36000" algn="l" fontAlgn="t"/>
                      <a:r>
                        <a:rPr lang="en-US" sz="1600" b="0" i="0" u="none" strike="noStrike" dirty="0">
                          <a:solidFill>
                            <a:srgbClr val="000000"/>
                          </a:solidFill>
                          <a:effectLst/>
                          <a:latin typeface="Arial" pitchFamily="34" charset="0"/>
                          <a:cs typeface="Arial" pitchFamily="34" charset="0"/>
                        </a:rPr>
                        <a:t>Broadcast radio</a:t>
                      </a:r>
                    </a:p>
                  </a:txBody>
                  <a:tcPr marL="9525" marR="9525" marT="9525" marB="0" anchor="ctr">
                    <a:solidFill>
                      <a:schemeClr val="bg1"/>
                    </a:solidFill>
                  </a:tcPr>
                </a:tc>
                <a:tc>
                  <a:txBody>
                    <a:bodyPr/>
                    <a:lstStyle/>
                    <a:p>
                      <a:pPr marL="36000" algn="l" fontAlgn="t"/>
                      <a:r>
                        <a:rPr lang="en-US" sz="1600" b="0" i="0" u="none" strike="noStrike" dirty="0">
                          <a:solidFill>
                            <a:srgbClr val="000000"/>
                          </a:solidFill>
                          <a:effectLst/>
                          <a:latin typeface="Arial" pitchFamily="34" charset="0"/>
                          <a:cs typeface="Arial" pitchFamily="34" charset="0"/>
                        </a:rPr>
                        <a:t>Bluetooth</a:t>
                      </a:r>
                    </a:p>
                  </a:txBody>
                  <a:tcPr marL="9525" marR="9525" marT="9525" marB="0" anchor="ctr">
                    <a:solidFill>
                      <a:schemeClr val="bg1"/>
                    </a:solidFill>
                  </a:tcPr>
                </a:tc>
                <a:tc>
                  <a:txBody>
                    <a:bodyPr/>
                    <a:lstStyle/>
                    <a:p>
                      <a:pPr marL="36000" algn="l" fontAlgn="t"/>
                      <a:r>
                        <a:rPr lang="en-US" sz="1600" b="0" i="0" u="none" strike="noStrike" dirty="0">
                          <a:solidFill>
                            <a:srgbClr val="000000"/>
                          </a:solidFill>
                          <a:effectLst/>
                          <a:latin typeface="Arial" pitchFamily="34" charset="0"/>
                          <a:cs typeface="Arial" pitchFamily="34" charset="0"/>
                        </a:rPr>
                        <a:t>1 Mbps to 24 Mbps</a:t>
                      </a:r>
                    </a:p>
                  </a:txBody>
                  <a:tcPr marL="9525" marR="9525" marT="9525" marB="0" anchor="ctr">
                    <a:solidFill>
                      <a:schemeClr val="bg1"/>
                    </a:solidFill>
                  </a:tcPr>
                </a:tc>
              </a:tr>
              <a:tr h="0">
                <a:tc>
                  <a:txBody>
                    <a:bodyPr/>
                    <a:lstStyle/>
                    <a:p>
                      <a:pPr marL="36000" algn="l" fontAlgn="t"/>
                      <a:r>
                        <a:rPr lang="en-US" sz="1600" b="0" i="0" u="none" strike="noStrike" dirty="0">
                          <a:solidFill>
                            <a:srgbClr val="000000"/>
                          </a:solidFill>
                          <a:effectLst/>
                          <a:latin typeface="Arial" pitchFamily="34" charset="0"/>
                          <a:cs typeface="Arial" pitchFamily="34" charset="0"/>
                        </a:rPr>
                        <a:t> </a:t>
                      </a:r>
                    </a:p>
                  </a:txBody>
                  <a:tcPr marL="9525" marR="9525" marT="9525" marB="0" anchor="ctr">
                    <a:solidFill>
                      <a:schemeClr val="bg1"/>
                    </a:solidFill>
                  </a:tcPr>
                </a:tc>
                <a:tc>
                  <a:txBody>
                    <a:bodyPr/>
                    <a:lstStyle/>
                    <a:p>
                      <a:pPr marL="36000" algn="l" fontAlgn="t"/>
                      <a:r>
                        <a:rPr lang="en-US" sz="1600" b="0" i="0" u="none" strike="noStrike" dirty="0" smtClean="0">
                          <a:solidFill>
                            <a:srgbClr val="000000"/>
                          </a:solidFill>
                          <a:effectLst/>
                          <a:latin typeface="Arial" pitchFamily="34" charset="0"/>
                          <a:cs typeface="Arial" pitchFamily="34" charset="0"/>
                        </a:rPr>
                        <a:t>802.11b</a:t>
                      </a:r>
                      <a:endParaRPr lang="en-US" sz="1600" b="0" i="0" u="none" strike="noStrike" dirty="0">
                        <a:solidFill>
                          <a:srgbClr val="000000"/>
                        </a:solidFill>
                        <a:effectLst/>
                        <a:latin typeface="Arial" pitchFamily="34" charset="0"/>
                        <a:cs typeface="Arial" pitchFamily="34" charset="0"/>
                      </a:endParaRPr>
                    </a:p>
                  </a:txBody>
                  <a:tcPr marL="9525" marR="9525" marT="9525" marB="0" anchor="ctr">
                    <a:solidFill>
                      <a:schemeClr val="bg1"/>
                    </a:solidFill>
                  </a:tcPr>
                </a:tc>
                <a:tc>
                  <a:txBody>
                    <a:bodyPr/>
                    <a:lstStyle/>
                    <a:p>
                      <a:pPr marL="36000" algn="l" fontAlgn="t"/>
                      <a:r>
                        <a:rPr lang="en-US" sz="1600" b="0" i="0" u="none" strike="noStrike" dirty="0">
                          <a:solidFill>
                            <a:srgbClr val="000000"/>
                          </a:solidFill>
                          <a:effectLst/>
                          <a:latin typeface="Arial" pitchFamily="34" charset="0"/>
                          <a:cs typeface="Arial" pitchFamily="34" charset="0"/>
                        </a:rPr>
                        <a:t>11 Mbps</a:t>
                      </a:r>
                    </a:p>
                  </a:txBody>
                  <a:tcPr marL="9525" marR="9525" marT="9525" marB="0" anchor="ctr">
                    <a:solidFill>
                      <a:schemeClr val="bg1"/>
                    </a:solidFill>
                  </a:tcPr>
                </a:tc>
              </a:tr>
              <a:tr h="0">
                <a:tc>
                  <a:txBody>
                    <a:bodyPr/>
                    <a:lstStyle/>
                    <a:p>
                      <a:pPr marL="36000" algn="l" fontAlgn="t"/>
                      <a:r>
                        <a:rPr lang="en-US" sz="1600" b="0" i="0" u="none" strike="noStrike" dirty="0">
                          <a:solidFill>
                            <a:srgbClr val="000000"/>
                          </a:solidFill>
                          <a:effectLst/>
                          <a:latin typeface="Arial" pitchFamily="34" charset="0"/>
                          <a:cs typeface="Arial" pitchFamily="34" charset="0"/>
                        </a:rPr>
                        <a:t> </a:t>
                      </a:r>
                    </a:p>
                  </a:txBody>
                  <a:tcPr marL="9525" marR="9525" marT="9525" marB="0" anchor="ctr">
                    <a:solidFill>
                      <a:schemeClr val="bg1"/>
                    </a:solidFill>
                  </a:tcPr>
                </a:tc>
                <a:tc>
                  <a:txBody>
                    <a:bodyPr/>
                    <a:lstStyle/>
                    <a:p>
                      <a:pPr marL="36000" algn="l" fontAlgn="t"/>
                      <a:r>
                        <a:rPr lang="en-US" sz="1600" b="0" i="0" u="none" strike="noStrike" dirty="0" smtClean="0">
                          <a:solidFill>
                            <a:srgbClr val="000000"/>
                          </a:solidFill>
                          <a:effectLst/>
                          <a:latin typeface="Arial" pitchFamily="34" charset="0"/>
                          <a:cs typeface="Arial" pitchFamily="34" charset="0"/>
                        </a:rPr>
                        <a:t>802.11a</a:t>
                      </a:r>
                      <a:endParaRPr lang="en-US" sz="1600" b="0" i="0" u="none" strike="noStrike" dirty="0">
                        <a:solidFill>
                          <a:srgbClr val="000000"/>
                        </a:solidFill>
                        <a:effectLst/>
                        <a:latin typeface="Arial" pitchFamily="34" charset="0"/>
                        <a:cs typeface="Arial" pitchFamily="34" charset="0"/>
                      </a:endParaRPr>
                    </a:p>
                  </a:txBody>
                  <a:tcPr marL="9525" marR="9525" marT="9525" marB="0" anchor="ctr">
                    <a:solidFill>
                      <a:schemeClr val="bg1"/>
                    </a:solidFill>
                  </a:tcPr>
                </a:tc>
                <a:tc>
                  <a:txBody>
                    <a:bodyPr/>
                    <a:lstStyle/>
                    <a:p>
                      <a:pPr marL="36000" algn="l" fontAlgn="t"/>
                      <a:r>
                        <a:rPr lang="en-US" sz="1600" b="0" i="0" u="none" strike="noStrike" dirty="0">
                          <a:solidFill>
                            <a:srgbClr val="000000"/>
                          </a:solidFill>
                          <a:effectLst/>
                          <a:latin typeface="Arial" pitchFamily="34" charset="0"/>
                          <a:cs typeface="Arial" pitchFamily="34" charset="0"/>
                        </a:rPr>
                        <a:t>54 Mbps</a:t>
                      </a:r>
                    </a:p>
                  </a:txBody>
                  <a:tcPr marL="9525" marR="9525" marT="9525" marB="0" anchor="ctr">
                    <a:solidFill>
                      <a:schemeClr val="bg1"/>
                    </a:solidFill>
                  </a:tcPr>
                </a:tc>
              </a:tr>
              <a:tr h="0">
                <a:tc>
                  <a:txBody>
                    <a:bodyPr/>
                    <a:lstStyle/>
                    <a:p>
                      <a:pPr marL="36000" algn="l" fontAlgn="t"/>
                      <a:r>
                        <a:rPr lang="en-US" sz="1600" b="0" i="0" u="none" strike="noStrike" dirty="0">
                          <a:solidFill>
                            <a:srgbClr val="000000"/>
                          </a:solidFill>
                          <a:effectLst/>
                          <a:latin typeface="Arial" pitchFamily="34" charset="0"/>
                          <a:cs typeface="Arial" pitchFamily="34" charset="0"/>
                        </a:rPr>
                        <a:t> </a:t>
                      </a:r>
                    </a:p>
                  </a:txBody>
                  <a:tcPr marL="9525" marR="9525" marT="9525" marB="0" anchor="ctr">
                    <a:solidFill>
                      <a:schemeClr val="bg1"/>
                    </a:solidFill>
                  </a:tcPr>
                </a:tc>
                <a:tc>
                  <a:txBody>
                    <a:bodyPr/>
                    <a:lstStyle/>
                    <a:p>
                      <a:pPr marL="36000" algn="l" fontAlgn="t"/>
                      <a:r>
                        <a:rPr lang="en-US" sz="1600" b="0" i="0" u="none" strike="noStrike" dirty="0" smtClean="0">
                          <a:solidFill>
                            <a:srgbClr val="000000"/>
                          </a:solidFill>
                          <a:effectLst/>
                          <a:latin typeface="Arial" pitchFamily="34" charset="0"/>
                          <a:cs typeface="Arial" pitchFamily="34" charset="0"/>
                        </a:rPr>
                        <a:t>802.11g</a:t>
                      </a:r>
                      <a:endParaRPr lang="en-US" sz="1600" b="0" i="0" u="none" strike="noStrike" dirty="0">
                        <a:solidFill>
                          <a:srgbClr val="000000"/>
                        </a:solidFill>
                        <a:effectLst/>
                        <a:latin typeface="Arial" pitchFamily="34" charset="0"/>
                        <a:cs typeface="Arial" pitchFamily="34" charset="0"/>
                      </a:endParaRPr>
                    </a:p>
                  </a:txBody>
                  <a:tcPr marL="9525" marR="9525" marT="9525" marB="0" anchor="ctr">
                    <a:solidFill>
                      <a:schemeClr val="bg1"/>
                    </a:solidFill>
                  </a:tcPr>
                </a:tc>
                <a:tc>
                  <a:txBody>
                    <a:bodyPr/>
                    <a:lstStyle/>
                    <a:p>
                      <a:pPr marL="36000" algn="l" fontAlgn="t"/>
                      <a:r>
                        <a:rPr lang="en-US" sz="1600" b="0" i="0" u="none" strike="noStrike" dirty="0" smtClean="0">
                          <a:solidFill>
                            <a:srgbClr val="000000"/>
                          </a:solidFill>
                          <a:effectLst/>
                          <a:latin typeface="Arial" pitchFamily="34" charset="0"/>
                          <a:cs typeface="Arial" pitchFamily="34" charset="0"/>
                        </a:rPr>
                        <a:t>54 Mbps</a:t>
                      </a:r>
                      <a:endParaRPr lang="en-US" sz="1600" b="0" i="0" u="none" strike="noStrike" dirty="0">
                        <a:solidFill>
                          <a:srgbClr val="000000"/>
                        </a:solidFill>
                        <a:effectLst/>
                        <a:latin typeface="Arial" pitchFamily="34" charset="0"/>
                        <a:cs typeface="Arial" pitchFamily="34" charset="0"/>
                      </a:endParaRPr>
                    </a:p>
                  </a:txBody>
                  <a:tcPr marL="9525" marR="9525" marT="9525" marB="0" anchor="ctr">
                    <a:solidFill>
                      <a:schemeClr val="bg1"/>
                    </a:solidFill>
                  </a:tcPr>
                </a:tc>
              </a:tr>
              <a:tr h="0">
                <a:tc>
                  <a:txBody>
                    <a:bodyPr/>
                    <a:lstStyle/>
                    <a:p>
                      <a:pPr marL="36000" algn="l" fontAlgn="t"/>
                      <a:endParaRPr lang="en-US" sz="1600" b="0" i="0" u="none" strike="noStrike" dirty="0">
                        <a:solidFill>
                          <a:srgbClr val="000000"/>
                        </a:solidFill>
                        <a:effectLst/>
                        <a:latin typeface="Arial" pitchFamily="34" charset="0"/>
                        <a:cs typeface="Arial" pitchFamily="34" charset="0"/>
                      </a:endParaRPr>
                    </a:p>
                  </a:txBody>
                  <a:tcPr marL="9525" marR="9525" marT="9525" marB="0" anchor="ctr">
                    <a:solidFill>
                      <a:schemeClr val="bg1"/>
                    </a:solidFill>
                  </a:tcPr>
                </a:tc>
                <a:tc>
                  <a:txBody>
                    <a:bodyPr/>
                    <a:lstStyle/>
                    <a:p>
                      <a:pPr marL="36000" algn="l" fontAlgn="t"/>
                      <a:r>
                        <a:rPr lang="en-US" sz="1600" b="0" i="0" u="none" strike="noStrike" dirty="0" smtClean="0">
                          <a:solidFill>
                            <a:srgbClr val="000000"/>
                          </a:solidFill>
                          <a:effectLst/>
                          <a:latin typeface="Arial" pitchFamily="34" charset="0"/>
                          <a:cs typeface="Arial" pitchFamily="34" charset="0"/>
                        </a:rPr>
                        <a:t>802.11n</a:t>
                      </a:r>
                      <a:endParaRPr lang="en-US" sz="1600" b="0" i="0" u="none" strike="noStrike" dirty="0">
                        <a:solidFill>
                          <a:srgbClr val="000000"/>
                        </a:solidFill>
                        <a:effectLst/>
                        <a:latin typeface="Arial" pitchFamily="34" charset="0"/>
                        <a:cs typeface="Arial" pitchFamily="34" charset="0"/>
                      </a:endParaRPr>
                    </a:p>
                  </a:txBody>
                  <a:tcPr marL="9525" marR="9525" marT="9525" marB="0" anchor="ctr">
                    <a:solidFill>
                      <a:schemeClr val="bg1"/>
                    </a:solidFill>
                  </a:tcPr>
                </a:tc>
                <a:tc>
                  <a:txBody>
                    <a:bodyPr/>
                    <a:lstStyle/>
                    <a:p>
                      <a:pPr marL="36000" algn="l" fontAlgn="t"/>
                      <a:r>
                        <a:rPr lang="en-US" sz="1600" b="0" i="0" u="none" strike="noStrike" dirty="0" smtClean="0">
                          <a:solidFill>
                            <a:srgbClr val="000000"/>
                          </a:solidFill>
                          <a:effectLst/>
                          <a:latin typeface="Arial" pitchFamily="34" charset="0"/>
                          <a:cs typeface="Arial" pitchFamily="34" charset="0"/>
                        </a:rPr>
                        <a:t>300 Mbps</a:t>
                      </a:r>
                      <a:endParaRPr lang="en-US" sz="1600" b="0" i="0" u="none" strike="noStrike" dirty="0">
                        <a:solidFill>
                          <a:srgbClr val="000000"/>
                        </a:solidFill>
                        <a:effectLst/>
                        <a:latin typeface="Arial" pitchFamily="34" charset="0"/>
                        <a:cs typeface="Arial" pitchFamily="34" charset="0"/>
                      </a:endParaRPr>
                    </a:p>
                  </a:txBody>
                  <a:tcPr marL="9525" marR="9525" marT="9525" marB="0" anchor="ctr">
                    <a:solidFill>
                      <a:schemeClr val="bg1"/>
                    </a:solidFill>
                  </a:tcPr>
                </a:tc>
              </a:tr>
              <a:tr h="38735">
                <a:tc>
                  <a:txBody>
                    <a:bodyPr/>
                    <a:lstStyle/>
                    <a:p>
                      <a:pPr marL="36000" algn="l" fontAlgn="t"/>
                      <a:r>
                        <a:rPr lang="en-US" sz="1600" b="0" i="0" u="none" strike="noStrike" dirty="0">
                          <a:solidFill>
                            <a:srgbClr val="000000"/>
                          </a:solidFill>
                          <a:effectLst/>
                          <a:latin typeface="Arial" pitchFamily="34" charset="0"/>
                          <a:cs typeface="Arial" pitchFamily="34" charset="0"/>
                        </a:rPr>
                        <a:t> </a:t>
                      </a:r>
                    </a:p>
                  </a:txBody>
                  <a:tcPr marL="9525" marR="9525" marT="9525" marB="0" anchor="ctr">
                    <a:solidFill>
                      <a:schemeClr val="bg1"/>
                    </a:solidFill>
                  </a:tcPr>
                </a:tc>
                <a:tc>
                  <a:txBody>
                    <a:bodyPr/>
                    <a:lstStyle/>
                    <a:p>
                      <a:pPr marL="36000" algn="l" fontAlgn="t"/>
                      <a:r>
                        <a:rPr lang="en-US" sz="1600" b="0" i="0" u="none" strike="noStrike" dirty="0" smtClean="0">
                          <a:solidFill>
                            <a:srgbClr val="000000"/>
                          </a:solidFill>
                          <a:effectLst/>
                          <a:latin typeface="Arial" pitchFamily="34" charset="0"/>
                          <a:cs typeface="Arial" pitchFamily="34" charset="0"/>
                        </a:rPr>
                        <a:t>802.11ac</a:t>
                      </a:r>
                      <a:endParaRPr lang="en-US" sz="1600" b="0" i="0" u="none" strike="noStrike" dirty="0">
                        <a:solidFill>
                          <a:srgbClr val="000000"/>
                        </a:solidFill>
                        <a:effectLst/>
                        <a:latin typeface="Arial" pitchFamily="34" charset="0"/>
                        <a:cs typeface="Arial" pitchFamily="34" charset="0"/>
                      </a:endParaRPr>
                    </a:p>
                  </a:txBody>
                  <a:tcPr marL="9525" marR="9525" marT="9525" marB="0" anchor="ctr">
                    <a:solidFill>
                      <a:schemeClr val="bg1"/>
                    </a:solidFill>
                  </a:tcPr>
                </a:tc>
                <a:tc>
                  <a:txBody>
                    <a:bodyPr/>
                    <a:lstStyle/>
                    <a:p>
                      <a:pPr marL="36000" algn="l" fontAlgn="t"/>
                      <a:r>
                        <a:rPr lang="en-US" sz="1600" b="0" i="0" u="none" strike="noStrike" dirty="0">
                          <a:solidFill>
                            <a:srgbClr val="000000"/>
                          </a:solidFill>
                          <a:effectLst/>
                          <a:latin typeface="Arial" pitchFamily="34" charset="0"/>
                          <a:cs typeface="Arial" pitchFamily="34" charset="0"/>
                        </a:rPr>
                        <a:t>500 Mbps to 1 Gbps</a:t>
                      </a:r>
                    </a:p>
                  </a:txBody>
                  <a:tcPr marL="9525" marR="9525" marT="9525" marB="0" anchor="ctr">
                    <a:solidFill>
                      <a:schemeClr val="bg1"/>
                    </a:solidFill>
                  </a:tcPr>
                </a:tc>
              </a:tr>
              <a:tr h="44450">
                <a:tc>
                  <a:txBody>
                    <a:bodyPr/>
                    <a:lstStyle/>
                    <a:p>
                      <a:pPr marL="36000" algn="l" fontAlgn="t"/>
                      <a:r>
                        <a:rPr lang="en-US" sz="1600" b="0" i="0" u="none" strike="noStrike" dirty="0">
                          <a:solidFill>
                            <a:srgbClr val="000000"/>
                          </a:solidFill>
                          <a:effectLst/>
                          <a:latin typeface="Arial" pitchFamily="34" charset="0"/>
                          <a:cs typeface="Arial" pitchFamily="34" charset="0"/>
                        </a:rPr>
                        <a:t> </a:t>
                      </a:r>
                    </a:p>
                  </a:txBody>
                  <a:tcPr marL="9525" marR="9525" marT="9525" marB="0" anchor="ctr">
                    <a:solidFill>
                      <a:schemeClr val="bg1"/>
                    </a:solidFill>
                  </a:tcPr>
                </a:tc>
                <a:tc>
                  <a:txBody>
                    <a:bodyPr/>
                    <a:lstStyle/>
                    <a:p>
                      <a:pPr marL="36000" algn="l" fontAlgn="t"/>
                      <a:r>
                        <a:rPr lang="en-US" sz="1600" b="0" i="0" u="none" strike="noStrike" dirty="0" smtClean="0">
                          <a:solidFill>
                            <a:srgbClr val="000000"/>
                          </a:solidFill>
                          <a:effectLst/>
                          <a:latin typeface="Arial" pitchFamily="34" charset="0"/>
                          <a:cs typeface="Arial" pitchFamily="34" charset="0"/>
                        </a:rPr>
                        <a:t>802.11ad</a:t>
                      </a:r>
                      <a:endParaRPr lang="en-US" sz="1600" b="0" i="0" u="none" strike="noStrike" dirty="0">
                        <a:solidFill>
                          <a:srgbClr val="000000"/>
                        </a:solidFill>
                        <a:effectLst/>
                        <a:latin typeface="Arial" pitchFamily="34" charset="0"/>
                        <a:cs typeface="Arial" pitchFamily="34" charset="0"/>
                      </a:endParaRPr>
                    </a:p>
                  </a:txBody>
                  <a:tcPr marL="9525" marR="9525" marT="9525" marB="0" anchor="ctr">
                    <a:solidFill>
                      <a:schemeClr val="bg1"/>
                    </a:solidFill>
                  </a:tcPr>
                </a:tc>
                <a:tc>
                  <a:txBody>
                    <a:bodyPr/>
                    <a:lstStyle/>
                    <a:p>
                      <a:pPr marL="36000" algn="l" fontAlgn="t"/>
                      <a:r>
                        <a:rPr lang="en-US" sz="1600" b="0" i="0" u="none" strike="noStrike" dirty="0">
                          <a:solidFill>
                            <a:srgbClr val="000000"/>
                          </a:solidFill>
                          <a:effectLst/>
                          <a:latin typeface="Arial" pitchFamily="34" charset="0"/>
                          <a:cs typeface="Arial" pitchFamily="34" charset="0"/>
                        </a:rPr>
                        <a:t>up to 7 Gbps</a:t>
                      </a:r>
                    </a:p>
                  </a:txBody>
                  <a:tcPr marL="9525" marR="9525" marT="9525" marB="0" anchor="ctr">
                    <a:solidFill>
                      <a:schemeClr val="bg1"/>
                    </a:solidFill>
                  </a:tcPr>
                </a:tc>
              </a:tr>
              <a:tr h="50165">
                <a:tc>
                  <a:txBody>
                    <a:bodyPr/>
                    <a:lstStyle/>
                    <a:p>
                      <a:pPr marL="36000" algn="l" fontAlgn="t"/>
                      <a:r>
                        <a:rPr lang="en-US" sz="1600" b="0" i="0" u="none" strike="noStrike" dirty="0">
                          <a:solidFill>
                            <a:srgbClr val="000000"/>
                          </a:solidFill>
                          <a:effectLst/>
                          <a:latin typeface="Arial" pitchFamily="34" charset="0"/>
                          <a:cs typeface="Arial" pitchFamily="34" charset="0"/>
                        </a:rPr>
                        <a:t> </a:t>
                      </a:r>
                    </a:p>
                  </a:txBody>
                  <a:tcPr marL="9525" marR="9525" marT="9525" marB="0" anchor="ctr">
                    <a:solidFill>
                      <a:schemeClr val="bg1"/>
                    </a:solidFill>
                  </a:tcPr>
                </a:tc>
                <a:tc>
                  <a:txBody>
                    <a:bodyPr/>
                    <a:lstStyle/>
                    <a:p>
                      <a:pPr marL="36000" algn="l" fontAlgn="t"/>
                      <a:r>
                        <a:rPr lang="en-US" sz="1600" b="0" i="0" u="none" strike="noStrike" dirty="0" smtClean="0">
                          <a:solidFill>
                            <a:srgbClr val="000000"/>
                          </a:solidFill>
                          <a:effectLst/>
                          <a:latin typeface="Arial" pitchFamily="34" charset="0"/>
                          <a:cs typeface="Arial" pitchFamily="34" charset="0"/>
                        </a:rPr>
                        <a:t>UWB (Ultra Wideband)</a:t>
                      </a:r>
                      <a:endParaRPr lang="en-US" sz="1600" b="0" i="0" u="none" strike="noStrike" dirty="0">
                        <a:solidFill>
                          <a:srgbClr val="000000"/>
                        </a:solidFill>
                        <a:effectLst/>
                        <a:latin typeface="Arial" pitchFamily="34" charset="0"/>
                        <a:cs typeface="Arial" pitchFamily="34" charset="0"/>
                      </a:endParaRPr>
                    </a:p>
                  </a:txBody>
                  <a:tcPr marL="9525" marR="9525" marT="9525" marB="0" anchor="ctr">
                    <a:solidFill>
                      <a:schemeClr val="bg1"/>
                    </a:solidFill>
                  </a:tcPr>
                </a:tc>
                <a:tc>
                  <a:txBody>
                    <a:bodyPr/>
                    <a:lstStyle/>
                    <a:p>
                      <a:pPr marL="36000" algn="l" fontAlgn="t"/>
                      <a:r>
                        <a:rPr lang="en-US" sz="1600" b="0" i="0" u="none" strike="noStrike" dirty="0">
                          <a:solidFill>
                            <a:srgbClr val="000000"/>
                          </a:solidFill>
                          <a:effectLst/>
                          <a:latin typeface="Arial" pitchFamily="34" charset="0"/>
                          <a:cs typeface="Arial" pitchFamily="34" charset="0"/>
                        </a:rPr>
                        <a:t>110 Mbps to 480 Mbps</a:t>
                      </a:r>
                    </a:p>
                  </a:txBody>
                  <a:tcPr marL="9525" marR="9525" marT="9525" marB="0" anchor="ctr">
                    <a:solidFill>
                      <a:schemeClr val="bg1"/>
                    </a:solidFill>
                  </a:tcPr>
                </a:tc>
              </a:tr>
              <a:tr h="55880">
                <a:tc>
                  <a:txBody>
                    <a:bodyPr/>
                    <a:lstStyle/>
                    <a:p>
                      <a:pPr marL="36000" algn="l" fontAlgn="t"/>
                      <a:r>
                        <a:rPr lang="en-US" sz="1600" b="0" i="0" u="none" strike="noStrike" dirty="0">
                          <a:solidFill>
                            <a:srgbClr val="000000"/>
                          </a:solidFill>
                          <a:effectLst/>
                          <a:latin typeface="Arial" pitchFamily="34" charset="0"/>
                          <a:cs typeface="Arial" pitchFamily="34" charset="0"/>
                        </a:rPr>
                        <a:t>Cellular radio</a:t>
                      </a:r>
                    </a:p>
                  </a:txBody>
                  <a:tcPr marL="9525" marR="9525" marT="9525" marB="0" anchor="ctr">
                    <a:solidFill>
                      <a:schemeClr val="bg1"/>
                    </a:solidFill>
                  </a:tcPr>
                </a:tc>
                <a:tc>
                  <a:txBody>
                    <a:bodyPr/>
                    <a:lstStyle/>
                    <a:p>
                      <a:pPr marL="36000" algn="l" fontAlgn="t"/>
                      <a:r>
                        <a:rPr lang="en-US" sz="1600" b="0" i="0" u="none" strike="noStrike" dirty="0" smtClean="0">
                          <a:solidFill>
                            <a:srgbClr val="000000"/>
                          </a:solidFill>
                          <a:effectLst/>
                          <a:latin typeface="Arial" pitchFamily="34" charset="0"/>
                          <a:cs typeface="Arial" pitchFamily="34" charset="0"/>
                        </a:rPr>
                        <a:t>2G</a:t>
                      </a:r>
                      <a:endParaRPr lang="en-US" sz="1600" b="0" i="0" u="none" strike="noStrike" dirty="0">
                        <a:solidFill>
                          <a:srgbClr val="000000"/>
                        </a:solidFill>
                        <a:effectLst/>
                        <a:latin typeface="Arial" pitchFamily="34" charset="0"/>
                        <a:cs typeface="Arial" pitchFamily="34" charset="0"/>
                      </a:endParaRPr>
                    </a:p>
                  </a:txBody>
                  <a:tcPr marL="9525" marR="9525" marT="9525" marB="0" anchor="ctr">
                    <a:solidFill>
                      <a:schemeClr val="bg1"/>
                    </a:solidFill>
                  </a:tcPr>
                </a:tc>
                <a:tc>
                  <a:txBody>
                    <a:bodyPr/>
                    <a:lstStyle/>
                    <a:p>
                      <a:pPr marL="36000" algn="l" fontAlgn="t"/>
                      <a:r>
                        <a:rPr lang="en-US" sz="1600" b="0" i="0" u="none" strike="noStrike" dirty="0">
                          <a:solidFill>
                            <a:srgbClr val="000000"/>
                          </a:solidFill>
                          <a:effectLst/>
                          <a:latin typeface="Arial" pitchFamily="34" charset="0"/>
                          <a:cs typeface="Arial" pitchFamily="34" charset="0"/>
                        </a:rPr>
                        <a:t>9.6 Kbps to 144 Kbps</a:t>
                      </a:r>
                    </a:p>
                  </a:txBody>
                  <a:tcPr marL="9525" marR="9525" marT="9525" marB="0" anchor="ctr">
                    <a:solidFill>
                      <a:schemeClr val="bg1"/>
                    </a:solidFill>
                  </a:tcPr>
                </a:tc>
              </a:tr>
              <a:tr h="61595">
                <a:tc>
                  <a:txBody>
                    <a:bodyPr/>
                    <a:lstStyle/>
                    <a:p>
                      <a:pPr marL="36000" algn="l" fontAlgn="t"/>
                      <a:r>
                        <a:rPr lang="en-US" sz="1600" b="0" i="0" u="none" strike="noStrike" dirty="0">
                          <a:solidFill>
                            <a:srgbClr val="000000"/>
                          </a:solidFill>
                          <a:effectLst/>
                          <a:latin typeface="Arial" pitchFamily="34" charset="0"/>
                          <a:cs typeface="Arial" pitchFamily="34" charset="0"/>
                        </a:rPr>
                        <a:t> </a:t>
                      </a:r>
                    </a:p>
                  </a:txBody>
                  <a:tcPr marL="9525" marR="9525" marT="9525" marB="0" anchor="ctr">
                    <a:solidFill>
                      <a:schemeClr val="bg1"/>
                    </a:solidFill>
                  </a:tcPr>
                </a:tc>
                <a:tc>
                  <a:txBody>
                    <a:bodyPr/>
                    <a:lstStyle/>
                    <a:p>
                      <a:pPr marL="36000" algn="l" fontAlgn="t"/>
                      <a:r>
                        <a:rPr lang="en-US" sz="1600" b="0" i="0" u="none" strike="noStrike" dirty="0" smtClean="0">
                          <a:solidFill>
                            <a:srgbClr val="000000"/>
                          </a:solidFill>
                          <a:effectLst/>
                          <a:latin typeface="Arial" pitchFamily="34" charset="0"/>
                          <a:cs typeface="Arial" pitchFamily="34" charset="0"/>
                        </a:rPr>
                        <a:t>3G</a:t>
                      </a:r>
                      <a:endParaRPr lang="en-US" sz="1600" b="0" i="0" u="none" strike="noStrike" dirty="0">
                        <a:solidFill>
                          <a:srgbClr val="000000"/>
                        </a:solidFill>
                        <a:effectLst/>
                        <a:latin typeface="Arial" pitchFamily="34" charset="0"/>
                        <a:cs typeface="Arial" pitchFamily="34" charset="0"/>
                      </a:endParaRPr>
                    </a:p>
                  </a:txBody>
                  <a:tcPr marL="9525" marR="9525" marT="9525" marB="0" anchor="ctr">
                    <a:solidFill>
                      <a:schemeClr val="bg1"/>
                    </a:solidFill>
                  </a:tcPr>
                </a:tc>
                <a:tc>
                  <a:txBody>
                    <a:bodyPr/>
                    <a:lstStyle/>
                    <a:p>
                      <a:pPr marL="36000" algn="l" fontAlgn="t"/>
                      <a:r>
                        <a:rPr lang="en-US" sz="1600" b="0" i="0" u="none" strike="noStrike" dirty="0">
                          <a:solidFill>
                            <a:srgbClr val="000000"/>
                          </a:solidFill>
                          <a:effectLst/>
                          <a:latin typeface="Arial" pitchFamily="34" charset="0"/>
                          <a:cs typeface="Arial" pitchFamily="34" charset="0"/>
                        </a:rPr>
                        <a:t>144 Kbps to 3.84 Mbps</a:t>
                      </a:r>
                    </a:p>
                  </a:txBody>
                  <a:tcPr marL="9525" marR="9525" marT="9525" marB="0" anchor="ctr">
                    <a:solidFill>
                      <a:schemeClr val="bg1"/>
                    </a:solidFill>
                  </a:tcPr>
                </a:tc>
              </a:tr>
              <a:tr h="67310">
                <a:tc>
                  <a:txBody>
                    <a:bodyPr/>
                    <a:lstStyle/>
                    <a:p>
                      <a:pPr marL="36000" algn="l" fontAlgn="t"/>
                      <a:r>
                        <a:rPr lang="en-US" sz="1600" b="0" i="0" u="none" strike="noStrike" dirty="0">
                          <a:solidFill>
                            <a:srgbClr val="000000"/>
                          </a:solidFill>
                          <a:effectLst/>
                          <a:latin typeface="Arial" pitchFamily="34" charset="0"/>
                          <a:cs typeface="Arial" pitchFamily="34" charset="0"/>
                        </a:rPr>
                        <a:t> </a:t>
                      </a:r>
                    </a:p>
                  </a:txBody>
                  <a:tcPr marL="9525" marR="9525" marT="9525" marB="0" anchor="ctr">
                    <a:solidFill>
                      <a:schemeClr val="bg1"/>
                    </a:solidFill>
                  </a:tcPr>
                </a:tc>
                <a:tc>
                  <a:txBody>
                    <a:bodyPr/>
                    <a:lstStyle/>
                    <a:p>
                      <a:pPr marL="36000" algn="l" fontAlgn="t"/>
                      <a:r>
                        <a:rPr lang="en-US" sz="1600" b="0" i="0" u="none" strike="noStrike" dirty="0" smtClean="0">
                          <a:solidFill>
                            <a:srgbClr val="000000"/>
                          </a:solidFill>
                          <a:effectLst/>
                          <a:latin typeface="Arial" pitchFamily="34" charset="0"/>
                          <a:cs typeface="Arial" pitchFamily="34" charset="0"/>
                        </a:rPr>
                        <a:t>4G</a:t>
                      </a:r>
                      <a:endParaRPr lang="en-US" sz="1600" b="0" i="0" u="none" strike="noStrike" dirty="0">
                        <a:solidFill>
                          <a:srgbClr val="000000"/>
                        </a:solidFill>
                        <a:effectLst/>
                        <a:latin typeface="Arial" pitchFamily="34" charset="0"/>
                        <a:cs typeface="Arial" pitchFamily="34" charset="0"/>
                      </a:endParaRPr>
                    </a:p>
                  </a:txBody>
                  <a:tcPr marL="9525" marR="9525" marT="9525" marB="0" anchor="ctr">
                    <a:solidFill>
                      <a:schemeClr val="bg1"/>
                    </a:solidFill>
                  </a:tcPr>
                </a:tc>
                <a:tc>
                  <a:txBody>
                    <a:bodyPr/>
                    <a:lstStyle/>
                    <a:p>
                      <a:pPr marL="36000" algn="l" fontAlgn="t"/>
                      <a:r>
                        <a:rPr lang="en-US" sz="1600" b="0" i="0" u="none" strike="noStrike" dirty="0">
                          <a:solidFill>
                            <a:srgbClr val="000000"/>
                          </a:solidFill>
                          <a:effectLst/>
                          <a:latin typeface="Arial" pitchFamily="34" charset="0"/>
                          <a:cs typeface="Arial" pitchFamily="34" charset="0"/>
                        </a:rPr>
                        <a:t>Up to 100 Mbps</a:t>
                      </a:r>
                    </a:p>
                  </a:txBody>
                  <a:tcPr marL="9525" marR="9525" marT="9525" marB="0" anchor="ctr">
                    <a:solidFill>
                      <a:schemeClr val="bg1"/>
                    </a:solidFill>
                  </a:tcPr>
                </a:tc>
              </a:tr>
              <a:tr h="73025">
                <a:tc>
                  <a:txBody>
                    <a:bodyPr/>
                    <a:lstStyle/>
                    <a:p>
                      <a:pPr marL="36000" algn="l" fontAlgn="t"/>
                      <a:r>
                        <a:rPr lang="en-US" sz="1600" b="0" i="0" u="none" strike="noStrike" dirty="0">
                          <a:solidFill>
                            <a:srgbClr val="000000"/>
                          </a:solidFill>
                          <a:effectLst/>
                          <a:latin typeface="Arial" pitchFamily="34" charset="0"/>
                          <a:cs typeface="Arial" pitchFamily="34" charset="0"/>
                        </a:rPr>
                        <a:t>Microwave radio</a:t>
                      </a:r>
                    </a:p>
                  </a:txBody>
                  <a:tcPr marL="9525" marR="9525" marT="9525" marB="0" anchor="ctr">
                    <a:solidFill>
                      <a:schemeClr val="bg1"/>
                    </a:solidFill>
                  </a:tcPr>
                </a:tc>
                <a:tc>
                  <a:txBody>
                    <a:bodyPr/>
                    <a:lstStyle/>
                    <a:p>
                      <a:pPr marL="36000" algn="l" fontAlgn="t"/>
                      <a:r>
                        <a:rPr lang="en-US" sz="1600" b="0" i="0" u="none" strike="noStrike" dirty="0">
                          <a:solidFill>
                            <a:srgbClr val="000000"/>
                          </a:solidFill>
                          <a:effectLst/>
                          <a:latin typeface="Arial" pitchFamily="34" charset="0"/>
                          <a:cs typeface="Arial" pitchFamily="34" charset="0"/>
                        </a:rPr>
                        <a:t> </a:t>
                      </a:r>
                    </a:p>
                  </a:txBody>
                  <a:tcPr marL="9525" marR="9525" marT="9525" marB="0" anchor="ctr">
                    <a:solidFill>
                      <a:schemeClr val="bg1"/>
                    </a:solidFill>
                  </a:tcPr>
                </a:tc>
                <a:tc>
                  <a:txBody>
                    <a:bodyPr/>
                    <a:lstStyle/>
                    <a:p>
                      <a:pPr marL="36000" algn="l" fontAlgn="t"/>
                      <a:r>
                        <a:rPr lang="en-US" sz="1600" b="0" i="0" u="none" strike="noStrike" dirty="0">
                          <a:solidFill>
                            <a:srgbClr val="000000"/>
                          </a:solidFill>
                          <a:effectLst/>
                          <a:latin typeface="Arial" pitchFamily="34" charset="0"/>
                          <a:cs typeface="Arial" pitchFamily="34" charset="0"/>
                        </a:rPr>
                        <a:t>Up to 10 Gbps</a:t>
                      </a:r>
                    </a:p>
                  </a:txBody>
                  <a:tcPr marL="9525" marR="9525" marT="9525" marB="0" anchor="ctr">
                    <a:solidFill>
                      <a:schemeClr val="bg1"/>
                    </a:solidFill>
                  </a:tcPr>
                </a:tc>
              </a:tr>
              <a:tr h="0">
                <a:tc>
                  <a:txBody>
                    <a:bodyPr/>
                    <a:lstStyle/>
                    <a:p>
                      <a:pPr marL="36000" algn="l" fontAlgn="t"/>
                      <a:r>
                        <a:rPr lang="en-US" sz="1600" b="0" i="0" u="none" strike="noStrike" dirty="0" smtClean="0">
                          <a:solidFill>
                            <a:srgbClr val="000000"/>
                          </a:solidFill>
                          <a:effectLst/>
                          <a:latin typeface="Arial" pitchFamily="34" charset="0"/>
                          <a:cs typeface="Arial" pitchFamily="34" charset="0"/>
                        </a:rPr>
                        <a:t>Communications satellite</a:t>
                      </a:r>
                      <a:endParaRPr lang="en-US" sz="1600" b="0" i="0" u="none" strike="noStrike" dirty="0">
                        <a:solidFill>
                          <a:srgbClr val="000000"/>
                        </a:solidFill>
                        <a:effectLst/>
                        <a:latin typeface="Arial" pitchFamily="34" charset="0"/>
                        <a:cs typeface="Arial" pitchFamily="34" charset="0"/>
                      </a:endParaRPr>
                    </a:p>
                  </a:txBody>
                  <a:tcPr marL="9525" marR="9525" marT="9525" marB="0" anchor="ctr">
                    <a:solidFill>
                      <a:schemeClr val="bg1"/>
                    </a:solidFill>
                  </a:tcPr>
                </a:tc>
                <a:tc>
                  <a:txBody>
                    <a:bodyPr/>
                    <a:lstStyle/>
                    <a:p>
                      <a:pPr marL="36000" algn="l" fontAlgn="t"/>
                      <a:r>
                        <a:rPr lang="en-US" sz="1600" b="0" i="0" u="none" strike="noStrike" dirty="0">
                          <a:solidFill>
                            <a:srgbClr val="000000"/>
                          </a:solidFill>
                          <a:effectLst/>
                          <a:latin typeface="Arial" pitchFamily="34" charset="0"/>
                          <a:cs typeface="Arial" pitchFamily="34" charset="0"/>
                        </a:rPr>
                        <a:t> </a:t>
                      </a:r>
                    </a:p>
                  </a:txBody>
                  <a:tcPr marL="9525" marR="9525" marT="9525" marB="0" anchor="ctr">
                    <a:solidFill>
                      <a:schemeClr val="bg1"/>
                    </a:solidFill>
                  </a:tcPr>
                </a:tc>
                <a:tc>
                  <a:txBody>
                    <a:bodyPr/>
                    <a:lstStyle/>
                    <a:p>
                      <a:pPr marL="36000" algn="l" fontAlgn="t"/>
                      <a:r>
                        <a:rPr lang="en-US" sz="1600" b="0" i="0" u="none" strike="noStrike" dirty="0">
                          <a:solidFill>
                            <a:srgbClr val="000000"/>
                          </a:solidFill>
                          <a:effectLst/>
                          <a:latin typeface="Arial" pitchFamily="34" charset="0"/>
                          <a:cs typeface="Arial" pitchFamily="34" charset="0"/>
                        </a:rPr>
                        <a:t>Up to 2.56 </a:t>
                      </a:r>
                      <a:r>
                        <a:rPr lang="en-US" sz="1600" b="0" i="0" u="none" strike="noStrike" dirty="0" err="1">
                          <a:solidFill>
                            <a:srgbClr val="000000"/>
                          </a:solidFill>
                          <a:effectLst/>
                          <a:latin typeface="Arial" pitchFamily="34" charset="0"/>
                          <a:cs typeface="Arial" pitchFamily="34" charset="0"/>
                        </a:rPr>
                        <a:t>Tbps</a:t>
                      </a:r>
                      <a:endParaRPr lang="en-US" sz="1600" b="0" i="0" u="none" strike="noStrike" dirty="0">
                        <a:solidFill>
                          <a:srgbClr val="000000"/>
                        </a:solidFill>
                        <a:effectLst/>
                        <a:latin typeface="Arial" pitchFamily="34" charset="0"/>
                        <a:cs typeface="Arial" pitchFamily="34" charset="0"/>
                      </a:endParaRPr>
                    </a:p>
                  </a:txBody>
                  <a:tcPr marL="9525" marR="9525" marT="9525" marB="0" anchor="ctr">
                    <a:solidFill>
                      <a:schemeClr val="bg1"/>
                    </a:solidFill>
                  </a:tcPr>
                </a:tc>
              </a:tr>
            </a:tbl>
          </a:graphicData>
        </a:graphic>
      </p:graphicFrame>
    </p:spTree>
    <p:extLst>
      <p:ext uri="{BB962C8B-B14F-4D97-AF65-F5344CB8AC3E}">
        <p14:creationId xmlns:p14="http://schemas.microsoft.com/office/powerpoint/2010/main" val="3610212497"/>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5681" y="76200"/>
            <a:ext cx="8032638" cy="762000"/>
          </a:xfrm>
        </p:spPr>
        <p:txBody>
          <a:bodyPr>
            <a:noAutofit/>
          </a:bodyPr>
          <a:lstStyle/>
          <a:p>
            <a:r>
              <a:rPr lang="en-US" dirty="0"/>
              <a:t>Wireless Transmission </a:t>
            </a:r>
            <a:r>
              <a:rPr lang="en-US" dirty="0" smtClean="0"/>
              <a:t>Media </a:t>
            </a:r>
            <a:r>
              <a:rPr lang="en-US" sz="3600" b="0" kern="1200" dirty="0" smtClean="0">
                <a:solidFill>
                  <a:schemeClr val="tx1"/>
                </a:solidFill>
                <a:effectLst/>
                <a:latin typeface="Arial" pitchFamily="34" charset="0"/>
                <a:ea typeface="+mj-ea"/>
                <a:cs typeface="Arial" pitchFamily="34" charset="0"/>
              </a:rPr>
              <a:t>(2</a:t>
            </a:r>
            <a:r>
              <a:rPr lang="en-US" sz="3600" b="0" kern="1200" baseline="0" dirty="0" smtClean="0">
                <a:solidFill>
                  <a:schemeClr val="tx1"/>
                </a:solidFill>
                <a:effectLst/>
                <a:latin typeface="Arial" pitchFamily="34" charset="0"/>
                <a:ea typeface="+mj-ea"/>
                <a:cs typeface="Arial" pitchFamily="34" charset="0"/>
              </a:rPr>
              <a:t> of 7)</a:t>
            </a:r>
            <a:endParaRPr lang="en-US" dirty="0"/>
          </a:p>
        </p:txBody>
      </p:sp>
      <p:sp>
        <p:nvSpPr>
          <p:cNvPr id="7" name="Content Placeholder 6"/>
          <p:cNvSpPr>
            <a:spLocks noGrp="1"/>
          </p:cNvSpPr>
          <p:nvPr>
            <p:ph sz="quarter" idx="11"/>
          </p:nvPr>
        </p:nvSpPr>
        <p:spPr>
          <a:xfrm>
            <a:off x="152400" y="914400"/>
            <a:ext cx="8763000" cy="1295400"/>
          </a:xfrm>
        </p:spPr>
        <p:txBody>
          <a:bodyPr/>
          <a:lstStyle/>
          <a:p>
            <a:r>
              <a:rPr lang="en-US" sz="2000" b="1" dirty="0"/>
              <a:t>Broadcast radio </a:t>
            </a:r>
            <a:r>
              <a:rPr lang="en-US" sz="2000" dirty="0"/>
              <a:t>is a wireless transmission medium that distributes radio signals through the air over long distances</a:t>
            </a:r>
            <a:endParaRPr lang="en-US" sz="2000" b="1" dirty="0"/>
          </a:p>
          <a:p>
            <a:r>
              <a:rPr lang="en-US" sz="2000" b="1" dirty="0"/>
              <a:t>Cellular radio</a:t>
            </a:r>
            <a:r>
              <a:rPr lang="en-US" sz="2000" dirty="0"/>
              <a:t> is a form of broadcast radio that is in wide use for mobile communications</a:t>
            </a:r>
            <a:endParaRPr lang="en-US" sz="2000" b="1" dirty="0"/>
          </a:p>
        </p:txBody>
      </p:sp>
      <p:pic>
        <p:nvPicPr>
          <p:cNvPr id="25602" name="Picture 2" descr="An illustration explaining the communication of radio signals shows a car, labeled as “calling party in auto,” travelling on a highway road. Three cell sites with cell phone towers areon its way, in addition to a residential building, labeled as “called party,” and two high-rise telephone buildings. The two telephone buildings are: mobile telephone switching office (MTSO), and Public switched telephone network. A base station is situated at the top of the MTSO building and it communicates with the three-cell tower through radio signals. An inset of a smart phone from the car indicates a call in progress. The cell sites of the three towers are in the form of a hexagon and it is continuous throughout the path of the car. As the car moves, it gets uninterrupted signal from the towers through the base station, as the base station communicates with all the towers.&#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217794"/>
            <a:ext cx="4110222" cy="2963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sz="quarter" idx="12"/>
          </p:nvPr>
        </p:nvSpPr>
        <p:spPr>
          <a:xfrm>
            <a:off x="76200" y="5297055"/>
            <a:ext cx="9067800" cy="900545"/>
          </a:xfrm>
        </p:spPr>
        <p:txBody>
          <a:bodyPr/>
          <a:lstStyle/>
          <a:p>
            <a:pPr marL="0" indent="0">
              <a:buNone/>
            </a:pPr>
            <a:r>
              <a:rPr lang="en-US" sz="1800" b="1" dirty="0"/>
              <a:t>Figure 10-23 </a:t>
            </a:r>
            <a:r>
              <a:rPr lang="en-US" sz="1800" dirty="0"/>
              <a:t>As a person with a mobile phone drives from one cell to another, the radio signals </a:t>
            </a:r>
            <a:r>
              <a:rPr lang="en-US" sz="1800" dirty="0" smtClean="0"/>
              <a:t>transfer from </a:t>
            </a:r>
            <a:r>
              <a:rPr lang="en-US" sz="1800" dirty="0"/>
              <a:t>the base station (microwave station) in one cell to a base station in another cell</a:t>
            </a:r>
            <a:r>
              <a:rPr lang="en-US" sz="1800" dirty="0" smtClean="0"/>
              <a:t>.</a:t>
            </a:r>
            <a:endParaRPr lang="en-US" sz="1800" dirty="0"/>
          </a:p>
        </p:txBody>
      </p:sp>
    </p:spTree>
    <p:extLst>
      <p:ext uri="{BB962C8B-B14F-4D97-AF65-F5344CB8AC3E}">
        <p14:creationId xmlns:p14="http://schemas.microsoft.com/office/powerpoint/2010/main" val="3915385508"/>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152400"/>
            <a:ext cx="8839199" cy="851611"/>
          </a:xfrm>
        </p:spPr>
        <p:txBody>
          <a:bodyPr>
            <a:noAutofit/>
          </a:bodyPr>
          <a:lstStyle/>
          <a:p>
            <a:r>
              <a:rPr lang="en-US" dirty="0"/>
              <a:t>Wireless Transmission </a:t>
            </a:r>
            <a:r>
              <a:rPr lang="en-US" dirty="0" smtClean="0"/>
              <a:t>Media </a:t>
            </a:r>
            <a:r>
              <a:rPr lang="en-US" sz="3600" b="0" kern="1200" dirty="0" smtClean="0">
                <a:solidFill>
                  <a:schemeClr val="tx1"/>
                </a:solidFill>
                <a:effectLst/>
                <a:latin typeface="Arial" pitchFamily="34" charset="0"/>
                <a:ea typeface="+mj-ea"/>
                <a:cs typeface="Arial" pitchFamily="34" charset="0"/>
              </a:rPr>
              <a:t>(3</a:t>
            </a:r>
            <a:r>
              <a:rPr lang="en-US" sz="3600" b="0" kern="1200" baseline="0" dirty="0" smtClean="0">
                <a:solidFill>
                  <a:schemeClr val="tx1"/>
                </a:solidFill>
                <a:effectLst/>
                <a:latin typeface="Arial" pitchFamily="34" charset="0"/>
                <a:ea typeface="+mj-ea"/>
                <a:cs typeface="Arial" pitchFamily="34" charset="0"/>
              </a:rPr>
              <a:t> of 7)</a:t>
            </a:r>
            <a:endParaRPr lang="en-US" dirty="0"/>
          </a:p>
        </p:txBody>
      </p:sp>
      <p:sp>
        <p:nvSpPr>
          <p:cNvPr id="7" name="Content Placeholder 6"/>
          <p:cNvSpPr>
            <a:spLocks noGrp="1"/>
          </p:cNvSpPr>
          <p:nvPr>
            <p:ph sz="quarter" idx="11"/>
          </p:nvPr>
        </p:nvSpPr>
        <p:spPr>
          <a:xfrm>
            <a:off x="152400" y="990600"/>
            <a:ext cx="8763000" cy="838200"/>
          </a:xfrm>
        </p:spPr>
        <p:txBody>
          <a:bodyPr/>
          <a:lstStyle/>
          <a:p>
            <a:r>
              <a:rPr lang="en-US" sz="2400" b="1" dirty="0"/>
              <a:t>Microwaves</a:t>
            </a:r>
            <a:r>
              <a:rPr lang="en-US" sz="2400" dirty="0"/>
              <a:t> are radio waves that provide a </a:t>
            </a:r>
            <a:r>
              <a:rPr lang="en-US" sz="2400" dirty="0" smtClean="0"/>
              <a:t>high-speed signal </a:t>
            </a:r>
            <a:r>
              <a:rPr lang="en-US" sz="2400" dirty="0"/>
              <a:t>transmission</a:t>
            </a:r>
            <a:endParaRPr lang="en-US" sz="2400" b="1" dirty="0"/>
          </a:p>
        </p:txBody>
      </p:sp>
      <p:pic>
        <p:nvPicPr>
          <p:cNvPr id="25603" name="Picture 3" descr="An illustration shows three microwave stations (labeled) based across the world map. An inset shows a close-up of the station.&#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676400"/>
            <a:ext cx="4371832" cy="3610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sz="quarter" idx="12"/>
          </p:nvPr>
        </p:nvSpPr>
        <p:spPr>
          <a:xfrm>
            <a:off x="76200" y="5410200"/>
            <a:ext cx="9067800" cy="762000"/>
          </a:xfrm>
        </p:spPr>
        <p:txBody>
          <a:bodyPr/>
          <a:lstStyle/>
          <a:p>
            <a:pPr marL="0" indent="0">
              <a:buNone/>
            </a:pPr>
            <a:r>
              <a:rPr lang="en-US" sz="1800" b="1" dirty="0"/>
              <a:t>Figure 10-24 </a:t>
            </a:r>
            <a:r>
              <a:rPr lang="en-US" sz="1800" dirty="0"/>
              <a:t>A microwave station is a ground-based reflective dish </a:t>
            </a:r>
            <a:r>
              <a:rPr lang="en-US" sz="1800" dirty="0" smtClean="0"/>
              <a:t>that contains </a:t>
            </a:r>
            <a:r>
              <a:rPr lang="en-US" sz="1800" dirty="0"/>
              <a:t>the antenna, transceivers, and </a:t>
            </a:r>
            <a:r>
              <a:rPr lang="en-US" sz="1800" dirty="0" smtClean="0"/>
              <a:t>other </a:t>
            </a:r>
            <a:r>
              <a:rPr lang="en-US" sz="1800" dirty="0"/>
              <a:t>equipment necessary </a:t>
            </a:r>
            <a:r>
              <a:rPr lang="en-US" sz="1800" dirty="0" smtClean="0"/>
              <a:t>for microwave </a:t>
            </a:r>
            <a:r>
              <a:rPr lang="en-US" sz="1800" dirty="0"/>
              <a:t>communications</a:t>
            </a:r>
            <a:r>
              <a:rPr lang="en-US" sz="1800" dirty="0" smtClean="0"/>
              <a:t>.</a:t>
            </a:r>
            <a:endParaRPr lang="en-US" sz="1800" dirty="0"/>
          </a:p>
        </p:txBody>
      </p:sp>
    </p:spTree>
    <p:extLst>
      <p:ext uri="{BB962C8B-B14F-4D97-AF65-F5344CB8AC3E}">
        <p14:creationId xmlns:p14="http://schemas.microsoft.com/office/powerpoint/2010/main" val="1673287116"/>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a:t>Wireless Transmission </a:t>
            </a:r>
            <a:r>
              <a:rPr lang="en-US" dirty="0" smtClean="0"/>
              <a:t>Media </a:t>
            </a:r>
            <a:r>
              <a:rPr lang="en-US" sz="3600" b="0" kern="1200" dirty="0" smtClean="0">
                <a:solidFill>
                  <a:schemeClr val="bg1"/>
                </a:solidFill>
                <a:effectLst/>
                <a:latin typeface="Arial" pitchFamily="34" charset="0"/>
                <a:ea typeface="Verdana" pitchFamily="34" charset="0"/>
                <a:cs typeface="Arial" pitchFamily="34" charset="0"/>
              </a:rPr>
              <a:t>(4</a:t>
            </a:r>
            <a:r>
              <a:rPr lang="en-US" sz="3600" b="0" kern="1200" baseline="0" dirty="0" smtClean="0">
                <a:solidFill>
                  <a:schemeClr val="bg1"/>
                </a:solidFill>
                <a:effectLst/>
                <a:latin typeface="Arial" pitchFamily="34" charset="0"/>
                <a:ea typeface="Verdana" pitchFamily="34" charset="0"/>
                <a:cs typeface="Arial" pitchFamily="34" charset="0"/>
              </a:rPr>
              <a:t> of 7)</a:t>
            </a:r>
            <a:endParaRPr lang="en-US" dirty="0"/>
          </a:p>
        </p:txBody>
      </p:sp>
      <p:sp>
        <p:nvSpPr>
          <p:cNvPr id="7" name="Content Placeholder 6"/>
          <p:cNvSpPr>
            <a:spLocks noGrp="1"/>
          </p:cNvSpPr>
          <p:nvPr>
            <p:ph idx="1"/>
          </p:nvPr>
        </p:nvSpPr>
        <p:spPr/>
        <p:txBody>
          <a:bodyPr/>
          <a:lstStyle/>
          <a:p>
            <a:r>
              <a:rPr lang="en-US" sz="2800" dirty="0"/>
              <a:t>A </a:t>
            </a:r>
            <a:r>
              <a:rPr lang="en-US" sz="2800" b="1" dirty="0"/>
              <a:t>communications satellite</a:t>
            </a:r>
            <a:r>
              <a:rPr lang="en-US" sz="2800" dirty="0"/>
              <a:t> is a space station that receives microwave signals from an earth-based station, amplifies it, and broadcasts the signal over a wide area to any number of earth-based stations</a:t>
            </a:r>
          </a:p>
        </p:txBody>
      </p:sp>
    </p:spTree>
    <p:extLst>
      <p:ext uri="{BB962C8B-B14F-4D97-AF65-F5344CB8AC3E}">
        <p14:creationId xmlns:p14="http://schemas.microsoft.com/office/powerpoint/2010/main" val="2095863939"/>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1768" y="123369"/>
            <a:ext cx="8835902" cy="1004011"/>
          </a:xfrm>
        </p:spPr>
        <p:txBody>
          <a:bodyPr>
            <a:noAutofit/>
          </a:bodyPr>
          <a:lstStyle/>
          <a:p>
            <a:r>
              <a:rPr lang="en-US" dirty="0"/>
              <a:t>Wireless Transmission </a:t>
            </a:r>
            <a:r>
              <a:rPr lang="en-US" dirty="0" smtClean="0"/>
              <a:t>Media </a:t>
            </a:r>
            <a:r>
              <a:rPr lang="en-US" sz="3600" b="0" kern="1200" dirty="0" smtClean="0">
                <a:solidFill>
                  <a:schemeClr val="tx1"/>
                </a:solidFill>
                <a:effectLst/>
                <a:latin typeface="Arial" pitchFamily="34" charset="0"/>
                <a:ea typeface="+mj-ea"/>
                <a:cs typeface="Arial" pitchFamily="34" charset="0"/>
              </a:rPr>
              <a:t>(5</a:t>
            </a:r>
            <a:r>
              <a:rPr lang="en-US" sz="3600" b="0" kern="1200" baseline="0" dirty="0" smtClean="0">
                <a:solidFill>
                  <a:schemeClr val="tx1"/>
                </a:solidFill>
                <a:effectLst/>
                <a:latin typeface="Arial" pitchFamily="34" charset="0"/>
                <a:ea typeface="+mj-ea"/>
                <a:cs typeface="Arial" pitchFamily="34" charset="0"/>
              </a:rPr>
              <a:t> of 7)</a:t>
            </a:r>
            <a:endParaRPr lang="en-US" dirty="0"/>
          </a:p>
        </p:txBody>
      </p:sp>
      <p:pic>
        <p:nvPicPr>
          <p:cNvPr id="26626" name="Picture 2" descr="An illustration shows the connection between several earth-base stations and a communication satellite orbiting around planet earth.&#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371600"/>
            <a:ext cx="3087253" cy="3909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sz="quarter" idx="12"/>
          </p:nvPr>
        </p:nvSpPr>
        <p:spPr>
          <a:xfrm>
            <a:off x="457200" y="5486400"/>
            <a:ext cx="8229600" cy="685800"/>
          </a:xfrm>
        </p:spPr>
        <p:txBody>
          <a:bodyPr/>
          <a:lstStyle/>
          <a:p>
            <a:pPr marL="0" indent="0">
              <a:buNone/>
            </a:pPr>
            <a:r>
              <a:rPr lang="en-US" sz="1800" b="1" dirty="0"/>
              <a:t>Figure 10-25 </a:t>
            </a:r>
            <a:r>
              <a:rPr lang="en-US" sz="1800" dirty="0"/>
              <a:t>Communications satellites are placed about 22,300 miles above </a:t>
            </a:r>
            <a:r>
              <a:rPr lang="en-US" sz="1800" dirty="0" smtClean="0"/>
              <a:t>the Earth’s </a:t>
            </a:r>
            <a:r>
              <a:rPr lang="en-US" sz="1800" dirty="0"/>
              <a:t>equator</a:t>
            </a:r>
            <a:r>
              <a:rPr lang="en-US" sz="1800" dirty="0" smtClean="0"/>
              <a:t>.</a:t>
            </a:r>
            <a:endParaRPr lang="en-US" sz="1800" dirty="0"/>
          </a:p>
        </p:txBody>
      </p:sp>
    </p:spTree>
    <p:extLst>
      <p:ext uri="{BB962C8B-B14F-4D97-AF65-F5344CB8AC3E}">
        <p14:creationId xmlns:p14="http://schemas.microsoft.com/office/powerpoint/2010/main" val="2268311162"/>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a:t>Wireless Transmission </a:t>
            </a:r>
            <a:r>
              <a:rPr lang="en-US" dirty="0" smtClean="0"/>
              <a:t>Media </a:t>
            </a:r>
            <a:r>
              <a:rPr lang="en-US" sz="3600" b="0" kern="1200" dirty="0" smtClean="0">
                <a:solidFill>
                  <a:schemeClr val="bg1"/>
                </a:solidFill>
                <a:effectLst/>
                <a:latin typeface="Arial" pitchFamily="34" charset="0"/>
                <a:ea typeface="Verdana" pitchFamily="34" charset="0"/>
                <a:cs typeface="Arial" pitchFamily="34" charset="0"/>
              </a:rPr>
              <a:t>(6</a:t>
            </a:r>
            <a:r>
              <a:rPr lang="en-US" sz="3600" b="0" kern="1200" baseline="0" dirty="0" smtClean="0">
                <a:solidFill>
                  <a:schemeClr val="bg1"/>
                </a:solidFill>
                <a:effectLst/>
                <a:latin typeface="Arial" pitchFamily="34" charset="0"/>
                <a:ea typeface="Verdana" pitchFamily="34" charset="0"/>
                <a:cs typeface="Arial" pitchFamily="34" charset="0"/>
              </a:rPr>
              <a:t> of 7)</a:t>
            </a:r>
            <a:endParaRPr lang="en-US" dirty="0"/>
          </a:p>
        </p:txBody>
      </p:sp>
      <p:sp>
        <p:nvSpPr>
          <p:cNvPr id="7" name="Content Placeholder 6"/>
          <p:cNvSpPr>
            <a:spLocks noGrp="1"/>
          </p:cNvSpPr>
          <p:nvPr>
            <p:ph idx="1"/>
          </p:nvPr>
        </p:nvSpPr>
        <p:spPr/>
        <p:txBody>
          <a:bodyPr/>
          <a:lstStyle/>
          <a:p>
            <a:r>
              <a:rPr lang="en-US" dirty="0"/>
              <a:t>A </a:t>
            </a:r>
            <a:r>
              <a:rPr lang="en-US" b="1" dirty="0"/>
              <a:t>GPS</a:t>
            </a:r>
            <a:r>
              <a:rPr lang="en-US" dirty="0"/>
              <a:t> (global positioning system) is a navigation system that consists of one or more earth-based receivers that accept and analyze signals sent by satellites in order to determine the receiver’s geographical location</a:t>
            </a:r>
          </a:p>
        </p:txBody>
      </p:sp>
    </p:spTree>
    <p:extLst>
      <p:ext uri="{BB962C8B-B14F-4D97-AF65-F5344CB8AC3E}">
        <p14:creationId xmlns:p14="http://schemas.microsoft.com/office/powerpoint/2010/main" val="3878018465"/>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76200"/>
            <a:ext cx="8763000" cy="838200"/>
          </a:xfrm>
        </p:spPr>
        <p:txBody>
          <a:bodyPr/>
          <a:lstStyle/>
          <a:p>
            <a:r>
              <a:rPr lang="en-US" dirty="0"/>
              <a:t>Wireless Transmission </a:t>
            </a:r>
            <a:r>
              <a:rPr lang="en-US" dirty="0" smtClean="0"/>
              <a:t>Media </a:t>
            </a:r>
            <a:r>
              <a:rPr lang="en-US" sz="3600" b="0" kern="1200" dirty="0" smtClean="0">
                <a:solidFill>
                  <a:schemeClr val="tx1"/>
                </a:solidFill>
                <a:effectLst/>
                <a:latin typeface="Arial" pitchFamily="34" charset="0"/>
                <a:ea typeface="+mj-ea"/>
                <a:cs typeface="Arial" pitchFamily="34" charset="0"/>
              </a:rPr>
              <a:t>(7</a:t>
            </a:r>
            <a:r>
              <a:rPr lang="en-US" sz="3600" b="0" kern="1200" baseline="0" dirty="0" smtClean="0">
                <a:solidFill>
                  <a:schemeClr val="tx1"/>
                </a:solidFill>
                <a:effectLst/>
                <a:latin typeface="Arial" pitchFamily="34" charset="0"/>
                <a:ea typeface="+mj-ea"/>
                <a:cs typeface="Arial" pitchFamily="34" charset="0"/>
              </a:rPr>
              <a:t> of 7)</a:t>
            </a:r>
            <a:endParaRPr lang="en-US" dirty="0"/>
          </a:p>
        </p:txBody>
      </p:sp>
      <p:pic>
        <p:nvPicPr>
          <p:cNvPr id="27650" name="Picture 2" descr="&quot;An illustration shows two photos. The first photo shows the following steps involved how a GPS works: &#10;Step 1- GPS satellites orbit Earth. Every thousandth of a second, each satellite sends a signal that indicates its current position to a GPS receiver.&#10;Step 2- A GPS receiver (such as in a car, a smartphone, a wearable device, a handheld device, or a dog collar) determines its location on Earth by analyzing at least 3 separate satellite signals from the 24 satellites in orbit.&#10;This is accompanied by a photo exhibiting a GPS receiver inside a car linked to the communications satellites. The second photo shows the following examples of GPS receivers, accompanied by respective images: Smartphone, Wearable device, handheld device, and a dog collar.&quot;&#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914400"/>
            <a:ext cx="5471272"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a:spLocks noGrp="1"/>
          </p:cNvSpPr>
          <p:nvPr>
            <p:ph sz="quarter" idx="12"/>
          </p:nvPr>
        </p:nvSpPr>
        <p:spPr>
          <a:xfrm>
            <a:off x="1295401" y="5715000"/>
            <a:ext cx="6553200" cy="381000"/>
          </a:xfrm>
        </p:spPr>
        <p:txBody>
          <a:bodyPr/>
          <a:lstStyle/>
          <a:p>
            <a:pPr marL="0" indent="0">
              <a:buNone/>
            </a:pPr>
            <a:r>
              <a:rPr lang="en-US" sz="1800" dirty="0"/>
              <a:t>Figure 10-26 This simplified figure shows how a GPS works</a:t>
            </a:r>
            <a:r>
              <a:rPr lang="en-US" sz="1800" dirty="0" smtClean="0"/>
              <a:t>. </a:t>
            </a:r>
            <a:endParaRPr lang="en-US" sz="1800" dirty="0"/>
          </a:p>
        </p:txBody>
      </p:sp>
    </p:spTree>
    <p:extLst>
      <p:ext uri="{BB962C8B-B14F-4D97-AF65-F5344CB8AC3E}">
        <p14:creationId xmlns:p14="http://schemas.microsoft.com/office/powerpoint/2010/main" val="395848977"/>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lvl="0"/>
            <a:r>
              <a:rPr lang="en-US" dirty="0"/>
              <a:t>Networks and communications technologies</a:t>
            </a:r>
          </a:p>
          <a:p>
            <a:pPr lvl="0"/>
            <a:r>
              <a:rPr lang="en-US" dirty="0"/>
              <a:t>Various types of network architectures and standards and protocols</a:t>
            </a:r>
          </a:p>
          <a:p>
            <a:pPr lvl="0"/>
            <a:r>
              <a:rPr lang="en-US" dirty="0"/>
              <a:t>Communications software</a:t>
            </a:r>
          </a:p>
          <a:p>
            <a:pPr lvl="0"/>
            <a:r>
              <a:rPr lang="en-US" dirty="0"/>
              <a:t>Several types of communications lines and communications devices</a:t>
            </a:r>
          </a:p>
          <a:p>
            <a:pPr lvl="0"/>
            <a:r>
              <a:rPr lang="en-US" dirty="0"/>
              <a:t>How to create a home network</a:t>
            </a:r>
          </a:p>
          <a:p>
            <a:pPr lvl="0"/>
            <a:r>
              <a:rPr lang="en-US" dirty="0"/>
              <a:t>Variety of physical transmission media and wireless transmission media</a:t>
            </a:r>
          </a:p>
        </p:txBody>
      </p:sp>
    </p:spTree>
    <p:extLst>
      <p:ext uri="{BB962C8B-B14F-4D97-AF65-F5344CB8AC3E}">
        <p14:creationId xmlns:p14="http://schemas.microsoft.com/office/powerpoint/2010/main" val="3837737076"/>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2571" y="62789"/>
            <a:ext cx="8032638" cy="1004011"/>
          </a:xfrm>
        </p:spPr>
        <p:txBody>
          <a:bodyPr/>
          <a:lstStyle/>
          <a:p>
            <a:r>
              <a:rPr lang="en-US" dirty="0" smtClean="0"/>
              <a:t>Communications (2 of</a:t>
            </a:r>
            <a:r>
              <a:rPr lang="en-US" baseline="0" dirty="0" smtClean="0"/>
              <a:t> 2)</a:t>
            </a:r>
            <a:endParaRPr lang="en-US" dirty="0"/>
          </a:p>
        </p:txBody>
      </p:sp>
      <p:pic>
        <p:nvPicPr>
          <p:cNvPr id="2052" name="Picture 4" descr="An illustration shows a globe with different electronic devices over different parts of the world connected together by wires. A CPU, an ipod, a cell phone, a psp device, a laptop, a satellite, a car, some electrical towers, a dish and a bluetooth headset are some such devi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5233" y="1132972"/>
            <a:ext cx="3167314" cy="3362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11"/>
          </p:nvPr>
        </p:nvSpPr>
        <p:spPr>
          <a:xfrm>
            <a:off x="152400" y="4648200"/>
            <a:ext cx="8839200" cy="1524000"/>
          </a:xfrm>
        </p:spPr>
        <p:txBody>
          <a:bodyPr/>
          <a:lstStyle/>
          <a:p>
            <a:pPr marL="0" indent="0">
              <a:buNone/>
            </a:pPr>
            <a:r>
              <a:rPr lang="en-US" sz="1600" b="1" dirty="0" smtClean="0"/>
              <a:t>Figure 10-1</a:t>
            </a:r>
            <a:r>
              <a:rPr lang="en-US" sz="1600" dirty="0" smtClean="0"/>
              <a:t> A simplified example of a communications system. Some devices that serve as sending and receiving devices are (a) servers, (b) desktops, (c) laptops, (d) tablets, (e) smartphones and headsets, (f) portable media players, (g) handheld game devices, and (h) GPS receivers in vehicles. Transmission media consist of phone and power lines, cable television and other underground lines, microwave stations, and satellites.</a:t>
            </a:r>
          </a:p>
        </p:txBody>
      </p:sp>
    </p:spTree>
    <p:extLst>
      <p:ext uri="{BB962C8B-B14F-4D97-AF65-F5344CB8AC3E}">
        <p14:creationId xmlns:p14="http://schemas.microsoft.com/office/powerpoint/2010/main" val="3931790357"/>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Networks (1 of 9)</a:t>
            </a:r>
            <a:endParaRPr lang="en-US" dirty="0"/>
          </a:p>
        </p:txBody>
      </p:sp>
      <p:sp>
        <p:nvSpPr>
          <p:cNvPr id="3" name="Content Placeholder 2"/>
          <p:cNvSpPr>
            <a:spLocks noGrp="1"/>
          </p:cNvSpPr>
          <p:nvPr>
            <p:ph idx="1"/>
          </p:nvPr>
        </p:nvSpPr>
        <p:spPr/>
        <p:txBody>
          <a:bodyPr/>
          <a:lstStyle/>
          <a:p>
            <a:r>
              <a:rPr lang="en-US" dirty="0"/>
              <a:t>A </a:t>
            </a:r>
            <a:r>
              <a:rPr lang="en-US" b="1" dirty="0"/>
              <a:t>network</a:t>
            </a:r>
            <a:r>
              <a:rPr lang="en-US" dirty="0"/>
              <a:t> is a collection of computers and devices connected together via communications devices and transmission media</a:t>
            </a:r>
          </a:p>
          <a:p>
            <a:r>
              <a:rPr lang="en-US" dirty="0"/>
              <a:t>Advantages of a network include:</a:t>
            </a:r>
          </a:p>
          <a:p>
            <a:pPr lvl="1"/>
            <a:r>
              <a:rPr lang="en-US" dirty="0"/>
              <a:t>Facilitating communications</a:t>
            </a:r>
          </a:p>
          <a:p>
            <a:pPr lvl="1"/>
            <a:r>
              <a:rPr lang="en-US" dirty="0"/>
              <a:t>Sharing hardware</a:t>
            </a:r>
          </a:p>
          <a:p>
            <a:pPr lvl="1"/>
            <a:r>
              <a:rPr lang="en-US" dirty="0"/>
              <a:t>Sharing data and information</a:t>
            </a:r>
          </a:p>
          <a:p>
            <a:pPr lvl="1"/>
            <a:r>
              <a:rPr lang="en-US" dirty="0"/>
              <a:t>Sharing software</a:t>
            </a:r>
          </a:p>
          <a:p>
            <a:pPr lvl="1"/>
            <a:r>
              <a:rPr lang="en-US" dirty="0"/>
              <a:t>Transferring </a:t>
            </a:r>
            <a:r>
              <a:rPr lang="en-US" dirty="0" smtClean="0"/>
              <a:t>funds</a:t>
            </a:r>
            <a:endParaRPr lang="en-US" dirty="0"/>
          </a:p>
        </p:txBody>
      </p:sp>
    </p:spTree>
    <p:extLst>
      <p:ext uri="{BB962C8B-B14F-4D97-AF65-F5344CB8AC3E}">
        <p14:creationId xmlns:p14="http://schemas.microsoft.com/office/powerpoint/2010/main" val="739780860"/>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5681" y="-2389"/>
            <a:ext cx="8032638" cy="1004011"/>
          </a:xfrm>
        </p:spPr>
        <p:txBody>
          <a:bodyPr/>
          <a:lstStyle/>
          <a:p>
            <a:r>
              <a:rPr lang="en-US" dirty="0" smtClean="0"/>
              <a:t>Networks (2</a:t>
            </a:r>
            <a:r>
              <a:rPr lang="en-US" baseline="0" dirty="0" smtClean="0"/>
              <a:t> of 9)</a:t>
            </a:r>
            <a:endParaRPr lang="en-US" dirty="0"/>
          </a:p>
        </p:txBody>
      </p:sp>
      <p:pic>
        <p:nvPicPr>
          <p:cNvPr id="3074" name="Picture 2" descr="An illustration, titled “Reasons to Use a Network,” shows the following components connected in a loop: a desktop computer with the caption, “facilitate communications;” a desktop computer, accompanied by text reading, “transfer funds;” an iMac, a laptop, a smartphone, and a tablet with a caption reading, “share software;” a laptop displaying data, accompanied by text reading “share data and information;” and a printer with the caption “share hardware.”&#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958011"/>
            <a:ext cx="6629400" cy="4456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quarter" idx="11"/>
          </p:nvPr>
        </p:nvSpPr>
        <p:spPr>
          <a:xfrm>
            <a:off x="95250" y="5486400"/>
            <a:ext cx="8953500" cy="685800"/>
          </a:xfrm>
        </p:spPr>
        <p:txBody>
          <a:bodyPr/>
          <a:lstStyle/>
          <a:p>
            <a:pPr marL="0" indent="0">
              <a:buNone/>
            </a:pPr>
            <a:r>
              <a:rPr lang="en-US" sz="1800" b="1" dirty="0"/>
              <a:t>Figure 10-2 </a:t>
            </a:r>
            <a:r>
              <a:rPr lang="en-US" sz="1800" dirty="0"/>
              <a:t>Networks facilitate communications; enable sharing of hardware, data and information, and software; and </a:t>
            </a:r>
            <a:r>
              <a:rPr lang="en-US" sz="1800" dirty="0" smtClean="0"/>
              <a:t>provide a </a:t>
            </a:r>
            <a:r>
              <a:rPr lang="en-US" sz="1800" dirty="0"/>
              <a:t>means for transferring funds</a:t>
            </a:r>
            <a:r>
              <a:rPr lang="en-US" sz="1800" dirty="0" smtClean="0"/>
              <a:t>.</a:t>
            </a:r>
            <a:endParaRPr lang="en-US" sz="1800" dirty="0"/>
          </a:p>
        </p:txBody>
      </p:sp>
    </p:spTree>
    <p:extLst>
      <p:ext uri="{BB962C8B-B14F-4D97-AF65-F5344CB8AC3E}">
        <p14:creationId xmlns:p14="http://schemas.microsoft.com/office/powerpoint/2010/main" val="3951047966"/>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032638" cy="1004011"/>
          </a:xfrm>
        </p:spPr>
        <p:txBody>
          <a:bodyPr/>
          <a:lstStyle/>
          <a:p>
            <a:pPr marL="0" marR="0" indent="0" algn="ctr" defTabSz="914400" rtl="0" eaLnBrk="1" fontAlgn="base" latinLnBrk="0" hangingPunct="1">
              <a:lnSpc>
                <a:spcPct val="100000"/>
              </a:lnSpc>
              <a:spcBef>
                <a:spcPct val="0"/>
              </a:spcBef>
              <a:spcAft>
                <a:spcPct val="0"/>
              </a:spcAft>
              <a:buClrTx/>
              <a:buSzTx/>
              <a:buFontTx/>
              <a:buNone/>
              <a:tabLst/>
              <a:defRPr/>
            </a:pPr>
            <a:r>
              <a:rPr lang="en-US" dirty="0" smtClean="0"/>
              <a:t>Networks </a:t>
            </a:r>
            <a:r>
              <a:rPr lang="en-US" sz="3600" b="0" kern="1200" dirty="0" smtClean="0">
                <a:solidFill>
                  <a:schemeClr val="tx1"/>
                </a:solidFill>
                <a:effectLst/>
                <a:latin typeface="Arial" pitchFamily="34" charset="0"/>
                <a:ea typeface="+mj-ea"/>
                <a:cs typeface="Arial" pitchFamily="34" charset="0"/>
              </a:rPr>
              <a:t>(3</a:t>
            </a:r>
            <a:r>
              <a:rPr lang="en-US" sz="3600" b="0" kern="1200" baseline="0" dirty="0" smtClean="0">
                <a:solidFill>
                  <a:schemeClr val="tx1"/>
                </a:solidFill>
                <a:effectLst/>
                <a:latin typeface="Arial" pitchFamily="34" charset="0"/>
                <a:ea typeface="+mj-ea"/>
                <a:cs typeface="Arial" pitchFamily="34" charset="0"/>
              </a:rPr>
              <a:t> of 9)</a:t>
            </a:r>
            <a:endParaRPr lang="en-US" dirty="0"/>
          </a:p>
        </p:txBody>
      </p:sp>
      <p:sp>
        <p:nvSpPr>
          <p:cNvPr id="7" name="Content Placeholder 6"/>
          <p:cNvSpPr>
            <a:spLocks noGrp="1"/>
          </p:cNvSpPr>
          <p:nvPr>
            <p:ph sz="quarter" idx="11"/>
          </p:nvPr>
        </p:nvSpPr>
        <p:spPr>
          <a:xfrm>
            <a:off x="457200" y="1143000"/>
            <a:ext cx="8229600" cy="2133600"/>
          </a:xfrm>
        </p:spPr>
        <p:txBody>
          <a:bodyPr/>
          <a:lstStyle/>
          <a:p>
            <a:r>
              <a:rPr lang="en-US" dirty="0"/>
              <a:t>A </a:t>
            </a:r>
            <a:r>
              <a:rPr lang="en-US" b="1" dirty="0"/>
              <a:t>local area network</a:t>
            </a:r>
            <a:r>
              <a:rPr lang="en-US" dirty="0"/>
              <a:t> (</a:t>
            </a:r>
            <a:r>
              <a:rPr lang="en-US" b="1" dirty="0"/>
              <a:t>LAN</a:t>
            </a:r>
            <a:r>
              <a:rPr lang="en-US" dirty="0"/>
              <a:t>) is a network that connects computers and devices in a limited geographical area</a:t>
            </a:r>
          </a:p>
          <a:p>
            <a:r>
              <a:rPr lang="en-US" dirty="0"/>
              <a:t>A </a:t>
            </a:r>
            <a:r>
              <a:rPr lang="en-US" b="1" dirty="0"/>
              <a:t>wireless LAN </a:t>
            </a:r>
            <a:r>
              <a:rPr lang="en-US" dirty="0"/>
              <a:t>(</a:t>
            </a:r>
            <a:r>
              <a:rPr lang="en-US" b="1" dirty="0"/>
              <a:t>WLAN</a:t>
            </a:r>
            <a:r>
              <a:rPr lang="en-US" dirty="0"/>
              <a:t>) is a LAN that uses no physical wires</a:t>
            </a:r>
          </a:p>
        </p:txBody>
      </p:sp>
      <p:pic>
        <p:nvPicPr>
          <p:cNvPr id="4098" name="Picture 2" descr="An illustration shows the set-up of computer devices, across three floors in an office building. The top floor, labeled “customer service offices,” holds three desktop computers and a printer; the next floor, labeled “marketing department offices,” holds several desktop computers, each PC is labeled as “nodes,” the last floor, labeled “servers for local area network,” holds several servers. All the devices (across the office) are connected to the servers.&#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5597" y="3360877"/>
            <a:ext cx="3566308" cy="2306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a:spLocks noGrp="1"/>
          </p:cNvSpPr>
          <p:nvPr>
            <p:ph sz="quarter" idx="12"/>
          </p:nvPr>
        </p:nvSpPr>
        <p:spPr>
          <a:xfrm>
            <a:off x="152400" y="5651744"/>
            <a:ext cx="8736078" cy="520456"/>
          </a:xfrm>
        </p:spPr>
        <p:txBody>
          <a:bodyPr/>
          <a:lstStyle/>
          <a:p>
            <a:pPr marL="0" indent="0">
              <a:buNone/>
            </a:pPr>
            <a:r>
              <a:rPr lang="en-US" sz="1400" b="1" dirty="0"/>
              <a:t>Figure 10-3 </a:t>
            </a:r>
            <a:r>
              <a:rPr lang="en-US" sz="1400" dirty="0" smtClean="0"/>
              <a:t>Computers and </a:t>
            </a:r>
            <a:r>
              <a:rPr lang="en-US" sz="1400" dirty="0"/>
              <a:t>devices on </a:t>
            </a:r>
            <a:r>
              <a:rPr lang="en-US" sz="1400" dirty="0" smtClean="0"/>
              <a:t>different floors </a:t>
            </a:r>
            <a:r>
              <a:rPr lang="en-US" sz="1400" dirty="0"/>
              <a:t>access </a:t>
            </a:r>
            <a:r>
              <a:rPr lang="en-US" sz="1400" dirty="0" smtClean="0"/>
              <a:t>the same </a:t>
            </a:r>
            <a:r>
              <a:rPr lang="en-US" sz="1400" dirty="0"/>
              <a:t>LAN in an </a:t>
            </a:r>
            <a:r>
              <a:rPr lang="en-US" sz="1400" dirty="0" smtClean="0"/>
              <a:t>office building</a:t>
            </a:r>
            <a:r>
              <a:rPr lang="en-US" sz="1400" dirty="0"/>
              <a:t>. Computers </a:t>
            </a:r>
            <a:r>
              <a:rPr lang="en-US" sz="1400" dirty="0" smtClean="0"/>
              <a:t>and devices on the network often </a:t>
            </a:r>
            <a:r>
              <a:rPr lang="en-US" sz="1400" dirty="0"/>
              <a:t>are identified </a:t>
            </a:r>
            <a:r>
              <a:rPr lang="en-US" sz="1400" dirty="0" smtClean="0"/>
              <a:t>as nodes. Xtuv </a:t>
            </a:r>
            <a:r>
              <a:rPr lang="en-US" sz="1400" dirty="0"/>
              <a:t>Photography / </a:t>
            </a:r>
            <a:r>
              <a:rPr lang="en-US" sz="1400" dirty="0" smtClean="0"/>
              <a:t>Shutterstock.com</a:t>
            </a:r>
            <a:endParaRPr lang="en-US" sz="1400" dirty="0"/>
          </a:p>
        </p:txBody>
      </p:sp>
    </p:spTree>
    <p:extLst>
      <p:ext uri="{BB962C8B-B14F-4D97-AF65-F5344CB8AC3E}">
        <p14:creationId xmlns:p14="http://schemas.microsoft.com/office/powerpoint/2010/main" val="404391688"/>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5680" y="0"/>
            <a:ext cx="8032638" cy="1004011"/>
          </a:xfrm>
        </p:spPr>
        <p:txBody>
          <a:bodyPr/>
          <a:lstStyle/>
          <a:p>
            <a:pPr marL="0" marR="0" indent="0" algn="ctr" defTabSz="914400" rtl="0" eaLnBrk="1" fontAlgn="base" latinLnBrk="0" hangingPunct="1">
              <a:lnSpc>
                <a:spcPct val="100000"/>
              </a:lnSpc>
              <a:spcBef>
                <a:spcPct val="0"/>
              </a:spcBef>
              <a:spcAft>
                <a:spcPct val="0"/>
              </a:spcAft>
              <a:buClrTx/>
              <a:buSzTx/>
              <a:buFontTx/>
              <a:buNone/>
              <a:tabLst/>
              <a:defRPr/>
            </a:pPr>
            <a:r>
              <a:rPr lang="en-US" dirty="0" smtClean="0"/>
              <a:t>Networks </a:t>
            </a:r>
            <a:r>
              <a:rPr lang="en-US" sz="3600" b="0" kern="1200" dirty="0" smtClean="0">
                <a:solidFill>
                  <a:schemeClr val="tx1"/>
                </a:solidFill>
                <a:effectLst/>
                <a:latin typeface="Arial" pitchFamily="34" charset="0"/>
                <a:ea typeface="+mj-ea"/>
                <a:cs typeface="Arial" pitchFamily="34" charset="0"/>
              </a:rPr>
              <a:t>(4</a:t>
            </a:r>
            <a:r>
              <a:rPr lang="en-US" sz="3600" b="0" kern="1200" baseline="0" dirty="0" smtClean="0">
                <a:solidFill>
                  <a:schemeClr val="tx1"/>
                </a:solidFill>
                <a:effectLst/>
                <a:latin typeface="Arial" pitchFamily="34" charset="0"/>
                <a:ea typeface="+mj-ea"/>
                <a:cs typeface="Arial" pitchFamily="34" charset="0"/>
              </a:rPr>
              <a:t> of 9)</a:t>
            </a:r>
            <a:endParaRPr lang="en-US" dirty="0" smtClean="0">
              <a:effectLst/>
            </a:endParaRPr>
          </a:p>
        </p:txBody>
      </p:sp>
      <p:pic>
        <p:nvPicPr>
          <p:cNvPr id="5122" name="Picture 2" descr="An illustration shows a modem with internet access wirelessly connected to a laptop, printer, two smartphones, and a tablet; and connected to two desktop computers labeled as “high-speed internet connection,” through a wired network. Text beside the modem reads, “Wireless access point is center of wireless network.”&#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8977" y="1219200"/>
            <a:ext cx="3986045" cy="3721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a:spLocks noGrp="1"/>
          </p:cNvSpPr>
          <p:nvPr>
            <p:ph sz="quarter" idx="12"/>
          </p:nvPr>
        </p:nvSpPr>
        <p:spPr>
          <a:xfrm>
            <a:off x="178179" y="5016662"/>
            <a:ext cx="8787640" cy="1146014"/>
          </a:xfrm>
        </p:spPr>
        <p:txBody>
          <a:bodyPr/>
          <a:lstStyle/>
          <a:p>
            <a:pPr marL="0" indent="0">
              <a:buNone/>
            </a:pPr>
            <a:r>
              <a:rPr lang="en-US" sz="1800" b="1" dirty="0" smtClean="0"/>
              <a:t>Figure 10-4 </a:t>
            </a:r>
            <a:r>
              <a:rPr lang="en-US" sz="1800" dirty="0" smtClean="0"/>
              <a:t>Computers and mobile devices on a WLAN may communicate via a wireless access point with a wired LAN to access its hardware, software, Internet connection, and other resources. </a:t>
            </a:r>
          </a:p>
        </p:txBody>
      </p:sp>
    </p:spTree>
    <p:extLst>
      <p:ext uri="{BB962C8B-B14F-4D97-AF65-F5344CB8AC3E}">
        <p14:creationId xmlns:p14="http://schemas.microsoft.com/office/powerpoint/2010/main" val="1470059369"/>
      </p:ext>
    </p:extLst>
  </p:cSld>
  <p:clrMapOvr>
    <a:masterClrMapping/>
  </p:clrMapOvr>
  <p:transition spd="slow"/>
</p:sld>
</file>

<file path=ppt/theme/theme1.xml><?xml version="1.0" encoding="utf-8"?>
<a:theme xmlns:a="http://schemas.openxmlformats.org/drawingml/2006/main" name="hoeger_14e_ch0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hoeger_14e_ch02</Template>
  <TotalTime>1417</TotalTime>
  <Words>2343</Words>
  <Application>Microsoft Office PowerPoint</Application>
  <PresentationFormat>On-screen Show (4:3)</PresentationFormat>
  <Paragraphs>260</Paragraphs>
  <Slides>48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MS PGothic</vt:lpstr>
      <vt:lpstr>MS PGothic</vt:lpstr>
      <vt:lpstr>Arial</vt:lpstr>
      <vt:lpstr>Calibri</vt:lpstr>
      <vt:lpstr>Courier New</vt:lpstr>
      <vt:lpstr>Verdana</vt:lpstr>
      <vt:lpstr>Wingdings</vt:lpstr>
      <vt:lpstr>hoeger_14e_ch02</vt:lpstr>
      <vt:lpstr>DISCOVERING COMPUTERS 2018 Digital Technology, Data, and Devices</vt:lpstr>
      <vt:lpstr>Objectives Overview (1 of 2)</vt:lpstr>
      <vt:lpstr>Objectives Overview (2 of 2)</vt:lpstr>
      <vt:lpstr>Communications (1 of 2)</vt:lpstr>
      <vt:lpstr>Communications (2 of 2)</vt:lpstr>
      <vt:lpstr>Networks (1 of 9)</vt:lpstr>
      <vt:lpstr>Networks (2 of 9)</vt:lpstr>
      <vt:lpstr>Networks (3 of 9)</vt:lpstr>
      <vt:lpstr>Networks (4 of 9)</vt:lpstr>
      <vt:lpstr>Networks (5 of 9)</vt:lpstr>
      <vt:lpstr>Networks (6 of 9)</vt:lpstr>
      <vt:lpstr>Networks (7 of 9)</vt:lpstr>
      <vt:lpstr>Networks (8 of 9)</vt:lpstr>
      <vt:lpstr>Networks (9 of 9)</vt:lpstr>
      <vt:lpstr>Communications Software</vt:lpstr>
      <vt:lpstr>Network Communications Standards and Protocols (1 of 6)</vt:lpstr>
      <vt:lpstr>Network Communications Standards and Protocols (2 of 6)</vt:lpstr>
      <vt:lpstr>Network Communications Standards and Protocols (3 of 6)</vt:lpstr>
      <vt:lpstr>Network Communications Standards and Protocols (4 of 6)</vt:lpstr>
      <vt:lpstr>Network Communications Standards and Protocols (5 of 6)</vt:lpstr>
      <vt:lpstr>Network Communications Standards and Protocols (6 of 6)</vt:lpstr>
      <vt:lpstr>Communications Lines (1 of 2)</vt:lpstr>
      <vt:lpstr>Communications Lines (2 of 2)</vt:lpstr>
      <vt:lpstr>Communications Devices (1 of 10)</vt:lpstr>
      <vt:lpstr>Communications Devices (2 of 10)</vt:lpstr>
      <vt:lpstr>Communications Devices (3 of 10)</vt:lpstr>
      <vt:lpstr>Communications Devices (4 of 10)</vt:lpstr>
      <vt:lpstr>Communications Devices (5 of 10)</vt:lpstr>
      <vt:lpstr>Communications Devices (6 of 10)</vt:lpstr>
      <vt:lpstr>Communications Devices (7 of 10)</vt:lpstr>
      <vt:lpstr>Communications Devices (8 of 10)</vt:lpstr>
      <vt:lpstr>Communications Devices (9 of 10)</vt:lpstr>
      <vt:lpstr>Communications Devices (10 of 10)</vt:lpstr>
      <vt:lpstr>Home Networks</vt:lpstr>
      <vt:lpstr>Transmission Media (1 of 2)</vt:lpstr>
      <vt:lpstr>Transmission Media (2 of 2)</vt:lpstr>
      <vt:lpstr>Physical Transmission Media (1 of 4)</vt:lpstr>
      <vt:lpstr>Physical Transmission Media (2 of 4)</vt:lpstr>
      <vt:lpstr>Physical Transmission Media (3 of 4)</vt:lpstr>
      <vt:lpstr>Physical Transmission Media (4 of 4)</vt:lpstr>
      <vt:lpstr>Wireless Transmission Media (1 of 7)</vt:lpstr>
      <vt:lpstr>Wireless Transmission Media (2 of 7)</vt:lpstr>
      <vt:lpstr>Wireless Transmission Media (3 of 7)</vt:lpstr>
      <vt:lpstr>Wireless Transmission Media (4 of 7)</vt:lpstr>
      <vt:lpstr>Wireless Transmission Media (5 of 7)</vt:lpstr>
      <vt:lpstr>Wireless Transmission Media (6 of 7)</vt:lpstr>
      <vt:lpstr>Wireless Transmission Media (7 of 7)</vt:lpstr>
      <vt:lpstr>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10 Communicating Digital Content: Wired and Wireless Networks and Devices</dc:title>
  <dc:creator>Vermaat</dc:creator>
  <cp:lastModifiedBy>L. W. Yip</cp:lastModifiedBy>
  <cp:revision>242</cp:revision>
  <dcterms:created xsi:type="dcterms:W3CDTF">2017-04-26T06:01:50Z</dcterms:created>
  <dcterms:modified xsi:type="dcterms:W3CDTF">2017-11-26T08:48:39Z</dcterms:modified>
</cp:coreProperties>
</file>